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media/image7.jpg" ContentType="image/jpeg"/>
  <Override PartName="/ppt/notesSlides/notesSlide1.xml" ContentType="application/vnd.openxmlformats-officedocument.presentationml.notesSlide+xml"/>
  <Override PartName="/ppt/media/image8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4.jpg" ContentType="image/jpeg"/>
  <Override PartName="/ppt/notesSlides/notesSlide6.xml" ContentType="application/vnd.openxmlformats-officedocument.presentationml.notesSlide+xml"/>
  <Override PartName="/ppt/media/image19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4.jpg" ContentType="image/jpeg"/>
  <Override PartName="/ppt/media/image35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1.jpg" ContentType="image/jpeg"/>
  <Override PartName="/ppt/notesSlides/notesSlide13.xml" ContentType="application/vnd.openxmlformats-officedocument.presentationml.notesSlide+xml"/>
  <Override PartName="/ppt/media/image42.jpg" ContentType="image/jpeg"/>
  <Override PartName="/ppt/notesSlides/notesSlide14.xml" ContentType="application/vnd.openxmlformats-officedocument.presentationml.notesSlide+xml"/>
  <Override PartName="/ppt/media/image43.jpg" ContentType="image/jpeg"/>
  <Override PartName="/ppt/notesSlides/notesSlide15.xml" ContentType="application/vnd.openxmlformats-officedocument.presentationml.notesSlide+xml"/>
  <Override PartName="/ppt/media/image44.jpg" ContentType="image/jpeg"/>
  <Override PartName="/ppt/notesSlides/notesSlide16.xml" ContentType="application/vnd.openxmlformats-officedocument.presentationml.notesSlide+xml"/>
  <Override PartName="/ppt/media/image45.jpg" ContentType="image/jpeg"/>
  <Override PartName="/ppt/media/image46.jpg" ContentType="image/jpeg"/>
  <Override PartName="/ppt/notesSlides/notesSlide17.xml" ContentType="application/vnd.openxmlformats-officedocument.presentationml.notesSlide+xml"/>
  <Override PartName="/ppt/media/image47.jpg" ContentType="image/jpeg"/>
  <Override PartName="/ppt/media/image48.jpg" ContentType="image/jpeg"/>
  <Override PartName="/ppt/notesSlides/notesSlide18.xml" ContentType="application/vnd.openxmlformats-officedocument.presentationml.notesSlide+xml"/>
  <Override PartName="/ppt/media/image49.jpg" ContentType="image/jpeg"/>
  <Override PartName="/ppt/media/image50.jpg" ContentType="image/jpeg"/>
  <Override PartName="/ppt/notesSlides/notesSlide19.xml" ContentType="application/vnd.openxmlformats-officedocument.presentationml.notesSlide+xml"/>
  <Override PartName="/ppt/media/image51.jpg" ContentType="image/jpeg"/>
  <Override PartName="/ppt/media/image52.jpg" ContentType="image/jpeg"/>
  <Override PartName="/ppt/notesSlides/notesSlide20.xml" ContentType="application/vnd.openxmlformats-officedocument.presentationml.notesSlide+xml"/>
  <Override PartName="/ppt/media/image5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1" r:id="rId2"/>
    <p:sldMasterId id="2147483713" r:id="rId3"/>
    <p:sldMasterId id="2147483725" r:id="rId4"/>
    <p:sldMasterId id="2147483688" r:id="rId5"/>
    <p:sldMasterId id="2147483676" r:id="rId6"/>
    <p:sldMasterId id="2147483666" r:id="rId7"/>
    <p:sldMasterId id="2147483738" r:id="rId8"/>
  </p:sldMasterIdLst>
  <p:notesMasterIdLst>
    <p:notesMasterId r:id="rId48"/>
  </p:notesMasterIdLst>
  <p:handoutMasterIdLst>
    <p:handoutMasterId r:id="rId49"/>
  </p:handoutMasterIdLst>
  <p:sldIdLst>
    <p:sldId id="733" r:id="rId9"/>
    <p:sldId id="734" r:id="rId10"/>
    <p:sldId id="735" r:id="rId11"/>
    <p:sldId id="736" r:id="rId12"/>
    <p:sldId id="737" r:id="rId13"/>
    <p:sldId id="781" r:id="rId14"/>
    <p:sldId id="767" r:id="rId15"/>
    <p:sldId id="615" r:id="rId16"/>
    <p:sldId id="738" r:id="rId17"/>
    <p:sldId id="782" r:id="rId18"/>
    <p:sldId id="617" r:id="rId19"/>
    <p:sldId id="595" r:id="rId20"/>
    <p:sldId id="751" r:id="rId21"/>
    <p:sldId id="752" r:id="rId22"/>
    <p:sldId id="753" r:id="rId23"/>
    <p:sldId id="754" r:id="rId24"/>
    <p:sldId id="756" r:id="rId25"/>
    <p:sldId id="762" r:id="rId26"/>
    <p:sldId id="763" r:id="rId27"/>
    <p:sldId id="764" r:id="rId28"/>
    <p:sldId id="765" r:id="rId29"/>
    <p:sldId id="766" r:id="rId30"/>
    <p:sldId id="744" r:id="rId31"/>
    <p:sldId id="607" r:id="rId32"/>
    <p:sldId id="757" r:id="rId33"/>
    <p:sldId id="770" r:id="rId34"/>
    <p:sldId id="746" r:id="rId35"/>
    <p:sldId id="747" r:id="rId36"/>
    <p:sldId id="594" r:id="rId37"/>
    <p:sldId id="760" r:id="rId38"/>
    <p:sldId id="759" r:id="rId39"/>
    <p:sldId id="758" r:id="rId40"/>
    <p:sldId id="761" r:id="rId41"/>
    <p:sldId id="768" r:id="rId42"/>
    <p:sldId id="769" r:id="rId43"/>
    <p:sldId id="620" r:id="rId44"/>
    <p:sldId id="621" r:id="rId45"/>
    <p:sldId id="622" r:id="rId46"/>
    <p:sldId id="616" r:id="rId47"/>
  </p:sldIdLst>
  <p:sldSz cx="12192000" cy="6858000"/>
  <p:notesSz cx="12192000" cy="6858000"/>
  <p:defaultTextStyle>
    <a:defPPr>
      <a:defRPr lang="en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93"/>
    <p:restoredTop sz="94499"/>
  </p:normalViewPr>
  <p:slideViewPr>
    <p:cSldViewPr>
      <p:cViewPr varScale="1">
        <p:scale>
          <a:sx n="109" d="100"/>
          <a:sy n="109" d="100"/>
        </p:scale>
        <p:origin x="216" y="3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1440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0336E-9A34-6940-9438-1F704D105B11}" type="doc">
      <dgm:prSet loTypeId="urn:microsoft.com/office/officeart/2005/8/layout/vList5" loCatId="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24165F0-D630-034C-AB7D-6E14344BF656}">
      <dgm:prSet phldrT="[Text]" custT="1"/>
      <dgm:spPr/>
      <dgm:t>
        <a:bodyPr spcFirstLastPara="0" vert="horz" wrap="square" lIns="140970" tIns="70485" rIns="140970" bIns="70485" numCol="1" spcCol="1270" anchor="ctr" anchorCtr="0"/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onstantia"/>
              <a:ea typeface="+mn-ea"/>
              <a:cs typeface="+mn-cs"/>
            </a:rPr>
            <a:t>2018</a:t>
          </a:r>
        </a:p>
      </dgm:t>
    </dgm:pt>
    <dgm:pt modelId="{3B75300A-EC0D-D843-97A4-A2B812FC4AE6}" type="parTrans" cxnId="{9E9968CB-3226-B945-A627-41DCFD3540EC}">
      <dgm:prSet/>
      <dgm:spPr/>
      <dgm:t>
        <a:bodyPr/>
        <a:lstStyle/>
        <a:p>
          <a:endParaRPr lang="en-US"/>
        </a:p>
      </dgm:t>
    </dgm:pt>
    <dgm:pt modelId="{58960099-CD19-9E4E-8806-AB339C7CBE43}" type="sibTrans" cxnId="{9E9968CB-3226-B945-A627-41DCFD3540EC}">
      <dgm:prSet/>
      <dgm:spPr/>
      <dgm:t>
        <a:bodyPr/>
        <a:lstStyle/>
        <a:p>
          <a:endParaRPr lang="en-US"/>
        </a:p>
      </dgm:t>
    </dgm:pt>
    <dgm:pt modelId="{BC6F78F7-76F9-3D49-9815-4107FCAA25E1}">
      <dgm:prSet phldrT="[Text]"/>
      <dgm:spPr/>
      <dgm:t>
        <a:bodyPr/>
        <a:lstStyle/>
        <a:p>
          <a:r>
            <a:rPr lang="en-US" b="1" dirty="0"/>
            <a:t>Wealth and Resources Mining Company (WRM) started exploration for Gold in Eqat Concession (area : 690 km2).</a:t>
          </a:r>
          <a:endParaRPr lang="en-US" dirty="0"/>
        </a:p>
      </dgm:t>
    </dgm:pt>
    <dgm:pt modelId="{E159BFCB-0B58-4749-8282-9AB7136B1EDB}" type="parTrans" cxnId="{AA2F5A67-F76E-AE48-9A5E-1443035D7799}">
      <dgm:prSet/>
      <dgm:spPr/>
      <dgm:t>
        <a:bodyPr/>
        <a:lstStyle/>
        <a:p>
          <a:endParaRPr lang="en-US"/>
        </a:p>
      </dgm:t>
    </dgm:pt>
    <dgm:pt modelId="{035A725C-B124-3640-A51B-8AC9DCD24CF2}" type="sibTrans" cxnId="{AA2F5A67-F76E-AE48-9A5E-1443035D7799}">
      <dgm:prSet/>
      <dgm:spPr/>
      <dgm:t>
        <a:bodyPr/>
        <a:lstStyle/>
        <a:p>
          <a:endParaRPr lang="en-US"/>
        </a:p>
      </dgm:t>
    </dgm:pt>
    <dgm:pt modelId="{05B6CCDB-6288-5C44-8610-1230C12DB08D}">
      <dgm:prSet phldrT="[Text]" custT="1"/>
      <dgm:spPr/>
      <dgm:t>
        <a:bodyPr spcFirstLastPara="0" vert="horz" wrap="square" lIns="140970" tIns="70485" rIns="140970" bIns="70485" numCol="1" spcCol="1270" anchor="ctr" anchorCtr="0"/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Constantia"/>
              <a:ea typeface="+mn-ea"/>
              <a:cs typeface="+mn-cs"/>
            </a:rPr>
            <a:t>2020</a:t>
          </a:r>
          <a:endParaRPr lang="en-US" sz="3700" kern="1200" dirty="0">
            <a:latin typeface="Constantia"/>
            <a:ea typeface="+mn-ea"/>
            <a:cs typeface="+mn-cs"/>
          </a:endParaRPr>
        </a:p>
      </dgm:t>
    </dgm:pt>
    <dgm:pt modelId="{E51E937E-1884-E34A-8F6E-876A8ADE79CB}" type="parTrans" cxnId="{4723BB6A-6DF1-0243-9257-F8A44244F902}">
      <dgm:prSet/>
      <dgm:spPr/>
      <dgm:t>
        <a:bodyPr/>
        <a:lstStyle/>
        <a:p>
          <a:endParaRPr lang="en-US"/>
        </a:p>
      </dgm:t>
    </dgm:pt>
    <dgm:pt modelId="{3208E661-B182-FA4E-B256-5FF4DEF01CE1}" type="sibTrans" cxnId="{4723BB6A-6DF1-0243-9257-F8A44244F902}">
      <dgm:prSet/>
      <dgm:spPr/>
      <dgm:t>
        <a:bodyPr/>
        <a:lstStyle/>
        <a:p>
          <a:endParaRPr lang="en-US"/>
        </a:p>
      </dgm:t>
    </dgm:pt>
    <dgm:pt modelId="{F42D4115-2B1B-4D41-A4AB-E420B8371287}">
      <dgm:prSet phldrT="[Text]" custT="1"/>
      <dgm:spPr/>
      <dgm:t>
        <a:bodyPr spcFirstLastPara="0" vert="horz" wrap="square" lIns="140970" tIns="70485" rIns="140970" bIns="70485" numCol="1" spcCol="1270" anchor="ctr" anchorCtr="0"/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Constantia"/>
              <a:ea typeface="+mn-ea"/>
              <a:cs typeface="+mn-cs"/>
            </a:rPr>
            <a:t>2021</a:t>
          </a:r>
          <a:endParaRPr lang="en-US" sz="3700" kern="1200" dirty="0">
            <a:latin typeface="Constantia"/>
            <a:ea typeface="+mn-ea"/>
            <a:cs typeface="+mn-cs"/>
          </a:endParaRPr>
        </a:p>
      </dgm:t>
    </dgm:pt>
    <dgm:pt modelId="{7D8F6563-7DB7-104B-884A-BACD94147E55}" type="parTrans" cxnId="{6CE4EB0E-80CF-E44E-ABC2-A7F7EE88F9BB}">
      <dgm:prSet/>
      <dgm:spPr/>
      <dgm:t>
        <a:bodyPr/>
        <a:lstStyle/>
        <a:p>
          <a:endParaRPr lang="en-US"/>
        </a:p>
      </dgm:t>
    </dgm:pt>
    <dgm:pt modelId="{93071B17-B233-0B4C-B4E6-FA351C94BB9A}" type="sibTrans" cxnId="{6CE4EB0E-80CF-E44E-ABC2-A7F7EE88F9BB}">
      <dgm:prSet/>
      <dgm:spPr/>
      <dgm:t>
        <a:bodyPr/>
        <a:lstStyle/>
        <a:p>
          <a:endParaRPr lang="en-US"/>
        </a:p>
      </dgm:t>
    </dgm:pt>
    <dgm:pt modelId="{FDEFAE98-BB06-CB42-BCD7-9C35BE9FB618}">
      <dgm:prSet phldrT="[Text]"/>
      <dgm:spPr/>
      <dgm:t>
        <a:bodyPr/>
        <a:lstStyle/>
        <a:p>
          <a:r>
            <a:rPr lang="en-US" b="1" dirty="0"/>
            <a:t>WRM Operator - Eqat Gold Mine Company established (EMRA, SMRC &amp; WRM).</a:t>
          </a:r>
          <a:endParaRPr lang="en-US" dirty="0"/>
        </a:p>
      </dgm:t>
    </dgm:pt>
    <dgm:pt modelId="{CD8BF630-F2A1-0743-A90A-F1392A16BECC}" type="parTrans" cxnId="{0773BBEE-E74D-5046-8156-B00A05B7DE49}">
      <dgm:prSet/>
      <dgm:spPr/>
      <dgm:t>
        <a:bodyPr/>
        <a:lstStyle/>
        <a:p>
          <a:endParaRPr lang="en-US"/>
        </a:p>
      </dgm:t>
    </dgm:pt>
    <dgm:pt modelId="{624A2183-FC39-7542-B7D4-11CC915B762C}" type="sibTrans" cxnId="{0773BBEE-E74D-5046-8156-B00A05B7DE49}">
      <dgm:prSet/>
      <dgm:spPr/>
      <dgm:t>
        <a:bodyPr/>
        <a:lstStyle/>
        <a:p>
          <a:endParaRPr lang="en-US"/>
        </a:p>
      </dgm:t>
    </dgm:pt>
    <dgm:pt modelId="{D0E514EB-9E66-184F-8A80-F4917D19EA22}">
      <dgm:prSet/>
      <dgm:spPr/>
      <dgm:t>
        <a:bodyPr/>
        <a:lstStyle/>
        <a:p>
          <a:pPr rtl="0"/>
          <a:r>
            <a:rPr lang="en-US" b="1" dirty="0">
              <a:solidFill>
                <a:srgbClr val="FF0000"/>
              </a:solidFill>
            </a:rPr>
            <a:t>Resource update 2.25 Moz</a:t>
          </a:r>
          <a:r>
            <a:rPr lang="en-US" b="1" dirty="0"/>
            <a:t>, PFS Completed for CIL plant production, DFS started.</a:t>
          </a:r>
          <a:endParaRPr lang="en-US" dirty="0"/>
        </a:p>
      </dgm:t>
    </dgm:pt>
    <dgm:pt modelId="{8E78D318-4718-384C-8BB2-B5B79AB83C6A}" type="parTrans" cxnId="{661184B4-FB0F-7348-B1A2-2CFF973DA7F6}">
      <dgm:prSet/>
      <dgm:spPr/>
      <dgm:t>
        <a:bodyPr/>
        <a:lstStyle/>
        <a:p>
          <a:endParaRPr lang="en-US"/>
        </a:p>
      </dgm:t>
    </dgm:pt>
    <dgm:pt modelId="{6C2D5AD1-B725-2A48-A20E-B408033C2ABC}" type="sibTrans" cxnId="{661184B4-FB0F-7348-B1A2-2CFF973DA7F6}">
      <dgm:prSet/>
      <dgm:spPr/>
      <dgm:t>
        <a:bodyPr/>
        <a:lstStyle/>
        <a:p>
          <a:endParaRPr lang="en-US"/>
        </a:p>
      </dgm:t>
    </dgm:pt>
    <dgm:pt modelId="{6136E240-F16E-8C49-AFA8-626737A4769B}">
      <dgm:prSet/>
      <dgm:spPr/>
      <dgm:t>
        <a:bodyPr/>
        <a:lstStyle/>
        <a:p>
          <a:pPr rtl="0"/>
          <a:r>
            <a:rPr lang="en-US" dirty="0"/>
            <a:t>2025</a:t>
          </a:r>
        </a:p>
      </dgm:t>
    </dgm:pt>
    <dgm:pt modelId="{523EB3B0-3180-DD4D-B13F-194F2D2AC8D3}" type="parTrans" cxnId="{32B9731C-D9BF-3D43-A63D-FE00E0BEB976}">
      <dgm:prSet/>
      <dgm:spPr/>
      <dgm:t>
        <a:bodyPr/>
        <a:lstStyle/>
        <a:p>
          <a:endParaRPr lang="en-US"/>
        </a:p>
      </dgm:t>
    </dgm:pt>
    <dgm:pt modelId="{7812B646-9B2D-C54A-BFB6-8F9C67878163}" type="sibTrans" cxnId="{32B9731C-D9BF-3D43-A63D-FE00E0BEB976}">
      <dgm:prSet/>
      <dgm:spPr/>
      <dgm:t>
        <a:bodyPr/>
        <a:lstStyle/>
        <a:p>
          <a:endParaRPr lang="en-US"/>
        </a:p>
      </dgm:t>
    </dgm:pt>
    <dgm:pt modelId="{341B9421-EEC3-6B42-B927-82204409B9E9}">
      <dgm:prSet/>
      <dgm:spPr/>
      <dgm:t>
        <a:bodyPr/>
        <a:lstStyle/>
        <a:p>
          <a:pPr rtl="0"/>
          <a:r>
            <a:rPr lang="en-US" b="1" dirty="0"/>
            <a:t>Gold production continue, PFS started with NewPro – Australia.</a:t>
          </a:r>
          <a:endParaRPr lang="en-US" dirty="0"/>
        </a:p>
      </dgm:t>
    </dgm:pt>
    <dgm:pt modelId="{2E0EDA32-B197-4A43-B3A4-00A6895580D4}" type="parTrans" cxnId="{A6C38AF0-F10D-EB4F-9B91-99D85CE7C316}">
      <dgm:prSet/>
      <dgm:spPr/>
      <dgm:t>
        <a:bodyPr/>
        <a:lstStyle/>
        <a:p>
          <a:endParaRPr lang="en-US"/>
        </a:p>
      </dgm:t>
    </dgm:pt>
    <dgm:pt modelId="{104D96CA-06DA-1641-8DF8-EB4EB5530439}" type="sibTrans" cxnId="{A6C38AF0-F10D-EB4F-9B91-99D85CE7C316}">
      <dgm:prSet/>
      <dgm:spPr/>
      <dgm:t>
        <a:bodyPr/>
        <a:lstStyle/>
        <a:p>
          <a:endParaRPr lang="en-US"/>
        </a:p>
      </dgm:t>
    </dgm:pt>
    <dgm:pt modelId="{0037466E-DB20-9E42-9B8F-9DF30F2D4F61}">
      <dgm:prSet/>
      <dgm:spPr/>
      <dgm:t>
        <a:bodyPr/>
        <a:lstStyle/>
        <a:p>
          <a:pPr rtl="0"/>
          <a:r>
            <a:rPr lang="en-US" dirty="0"/>
            <a:t>2024</a:t>
          </a:r>
        </a:p>
      </dgm:t>
    </dgm:pt>
    <dgm:pt modelId="{54CCB6C0-2004-F243-8481-DAF2B6DC09D0}" type="parTrans" cxnId="{CEA96012-D48A-D945-BF06-C83E792D2460}">
      <dgm:prSet/>
      <dgm:spPr/>
      <dgm:t>
        <a:bodyPr/>
        <a:lstStyle/>
        <a:p>
          <a:endParaRPr lang="en-US"/>
        </a:p>
      </dgm:t>
    </dgm:pt>
    <dgm:pt modelId="{43447A02-AA2F-2C4C-9AB7-9818ED87E03F}" type="sibTrans" cxnId="{CEA96012-D48A-D945-BF06-C83E792D2460}">
      <dgm:prSet/>
      <dgm:spPr/>
      <dgm:t>
        <a:bodyPr/>
        <a:lstStyle/>
        <a:p>
          <a:endParaRPr lang="en-US"/>
        </a:p>
      </dgm:t>
    </dgm:pt>
    <dgm:pt modelId="{221E0B5B-F723-B04D-BCA2-EFDD20337491}">
      <dgm:prSet/>
      <dgm:spPr/>
      <dgm:t>
        <a:bodyPr/>
        <a:lstStyle/>
        <a:p>
          <a:pPr rtl="0"/>
          <a:r>
            <a:rPr lang="en-US" b="1" dirty="0"/>
            <a:t>Gold bars export started to ASAHI Refinery in Canada, </a:t>
          </a:r>
          <a:r>
            <a:rPr lang="en-US" b="1" dirty="0">
              <a:solidFill>
                <a:srgbClr val="FF0000"/>
              </a:solidFill>
            </a:rPr>
            <a:t>Resource update 2.04 Moz.</a:t>
          </a:r>
          <a:endParaRPr lang="en-US" dirty="0">
            <a:solidFill>
              <a:srgbClr val="FF0000"/>
            </a:solidFill>
          </a:endParaRPr>
        </a:p>
      </dgm:t>
    </dgm:pt>
    <dgm:pt modelId="{579B2E93-1DE8-4643-9499-9CF216EB1562}" type="parTrans" cxnId="{A9347610-0629-D441-87E9-E5C6F1061FF1}">
      <dgm:prSet/>
      <dgm:spPr/>
      <dgm:t>
        <a:bodyPr/>
        <a:lstStyle/>
        <a:p>
          <a:endParaRPr lang="en-US"/>
        </a:p>
      </dgm:t>
    </dgm:pt>
    <dgm:pt modelId="{52EF56D5-7312-1C4F-8910-4B012B4C9892}" type="sibTrans" cxnId="{A9347610-0629-D441-87E9-E5C6F1061FF1}">
      <dgm:prSet/>
      <dgm:spPr/>
      <dgm:t>
        <a:bodyPr/>
        <a:lstStyle/>
        <a:p>
          <a:endParaRPr lang="en-US"/>
        </a:p>
      </dgm:t>
    </dgm:pt>
    <dgm:pt modelId="{433AB39F-CE69-B44F-A9BD-F652449D999B}">
      <dgm:prSet/>
      <dgm:spPr/>
      <dgm:t>
        <a:bodyPr/>
        <a:lstStyle/>
        <a:p>
          <a:pPr rtl="0"/>
          <a:r>
            <a:rPr lang="en-US" dirty="0"/>
            <a:t>2023</a:t>
          </a:r>
        </a:p>
      </dgm:t>
    </dgm:pt>
    <dgm:pt modelId="{58FA4E41-99AF-E441-A1F3-BEC44628DCBB}" type="parTrans" cxnId="{9214A85C-E91E-0B48-8043-FA6D07716505}">
      <dgm:prSet/>
      <dgm:spPr/>
      <dgm:t>
        <a:bodyPr/>
        <a:lstStyle/>
        <a:p>
          <a:endParaRPr lang="en-US"/>
        </a:p>
      </dgm:t>
    </dgm:pt>
    <dgm:pt modelId="{A834C55E-2DCA-2C41-AF45-532C5848179A}" type="sibTrans" cxnId="{9214A85C-E91E-0B48-8043-FA6D07716505}">
      <dgm:prSet/>
      <dgm:spPr/>
      <dgm:t>
        <a:bodyPr/>
        <a:lstStyle/>
        <a:p>
          <a:endParaRPr lang="en-US"/>
        </a:p>
      </dgm:t>
    </dgm:pt>
    <dgm:pt modelId="{566E263F-B652-3142-A7AC-6F4A8CCF95E3}">
      <dgm:prSet/>
      <dgm:spPr/>
      <dgm:t>
        <a:bodyPr/>
        <a:lstStyle/>
        <a:p>
          <a:pPr rtl="0"/>
          <a:r>
            <a:rPr lang="en-US" b="1" dirty="0"/>
            <a:t>Permits issuing (Environment, Industrial, …etc.) – Vat Leaching Production Facility establishment.</a:t>
          </a:r>
          <a:endParaRPr lang="en-US" dirty="0"/>
        </a:p>
      </dgm:t>
    </dgm:pt>
    <dgm:pt modelId="{A788EC58-78CB-2546-9937-43BECD0B85BE}" type="parTrans" cxnId="{BDC29ABC-39FF-C94C-AA76-5987F08D1181}">
      <dgm:prSet/>
      <dgm:spPr/>
      <dgm:t>
        <a:bodyPr/>
        <a:lstStyle/>
        <a:p>
          <a:endParaRPr lang="en-US"/>
        </a:p>
      </dgm:t>
    </dgm:pt>
    <dgm:pt modelId="{48E7F413-DF7E-E04F-9C83-6C03DD87D497}" type="sibTrans" cxnId="{BDC29ABC-39FF-C94C-AA76-5987F08D1181}">
      <dgm:prSet/>
      <dgm:spPr/>
      <dgm:t>
        <a:bodyPr/>
        <a:lstStyle/>
        <a:p>
          <a:endParaRPr lang="en-US"/>
        </a:p>
      </dgm:t>
    </dgm:pt>
    <dgm:pt modelId="{FC03791A-CAE9-6F4B-8900-7303A0B3C90D}">
      <dgm:prSet/>
      <dgm:spPr/>
      <dgm:t>
        <a:bodyPr/>
        <a:lstStyle/>
        <a:p>
          <a:pPr rtl="0"/>
          <a:r>
            <a:rPr lang="en-US" dirty="0"/>
            <a:t>2022</a:t>
          </a:r>
        </a:p>
      </dgm:t>
    </dgm:pt>
    <dgm:pt modelId="{F445BE0B-5875-784D-AD67-9D936B8FFC47}" type="parTrans" cxnId="{4CBF4A30-256F-734F-B680-E35001B790ED}">
      <dgm:prSet/>
      <dgm:spPr/>
      <dgm:t>
        <a:bodyPr/>
        <a:lstStyle/>
        <a:p>
          <a:endParaRPr lang="en-US"/>
        </a:p>
      </dgm:t>
    </dgm:pt>
    <dgm:pt modelId="{A6264B45-EE7A-1940-9E22-E8E91B16E0FE}" type="sibTrans" cxnId="{4CBF4A30-256F-734F-B680-E35001B790ED}">
      <dgm:prSet/>
      <dgm:spPr/>
      <dgm:t>
        <a:bodyPr/>
        <a:lstStyle/>
        <a:p>
          <a:endParaRPr lang="en-US"/>
        </a:p>
      </dgm:t>
    </dgm:pt>
    <dgm:pt modelId="{2AE39A06-61FE-A946-9013-C6F2525069DC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Commercial Discovery with 1.1 Millon Oz of Gold</a:t>
          </a:r>
          <a:r>
            <a:rPr lang="en-US" b="1" dirty="0"/>
            <a:t>, Mine license issued.</a:t>
          </a:r>
          <a:endParaRPr lang="en-US" dirty="0"/>
        </a:p>
      </dgm:t>
    </dgm:pt>
    <dgm:pt modelId="{EB29676B-97BD-8E41-A123-A9856B8ACCA8}" type="sibTrans" cxnId="{15F56AD0-B2A9-1240-B3CE-3F809A236300}">
      <dgm:prSet/>
      <dgm:spPr/>
      <dgm:t>
        <a:bodyPr/>
        <a:lstStyle/>
        <a:p>
          <a:endParaRPr lang="en-US"/>
        </a:p>
      </dgm:t>
    </dgm:pt>
    <dgm:pt modelId="{EF58BEB1-536D-DE41-9ADC-EA365338F756}" type="parTrans" cxnId="{15F56AD0-B2A9-1240-B3CE-3F809A236300}">
      <dgm:prSet/>
      <dgm:spPr/>
      <dgm:t>
        <a:bodyPr/>
        <a:lstStyle/>
        <a:p>
          <a:endParaRPr lang="en-US"/>
        </a:p>
      </dgm:t>
    </dgm:pt>
    <dgm:pt modelId="{91D0BCCB-7568-8648-9643-7AF96CE9DA41}" type="pres">
      <dgm:prSet presAssocID="{9AE0336E-9A34-6940-9438-1F704D105B11}" presName="Name0" presStyleCnt="0">
        <dgm:presLayoutVars>
          <dgm:dir/>
          <dgm:animLvl val="lvl"/>
          <dgm:resizeHandles val="exact"/>
        </dgm:presLayoutVars>
      </dgm:prSet>
      <dgm:spPr/>
    </dgm:pt>
    <dgm:pt modelId="{16217CE0-B7AD-FC4F-BB2E-E5B78F3C5BE0}" type="pres">
      <dgm:prSet presAssocID="{824165F0-D630-034C-AB7D-6E14344BF656}" presName="linNode" presStyleCnt="0"/>
      <dgm:spPr/>
    </dgm:pt>
    <dgm:pt modelId="{3F78E1AF-03D1-FE4E-BC8C-7D548CE2B0C6}" type="pres">
      <dgm:prSet presAssocID="{824165F0-D630-034C-AB7D-6E14344BF656}" presName="parentText" presStyleLbl="node1" presStyleIdx="0" presStyleCnt="7" custScaleX="43869">
        <dgm:presLayoutVars>
          <dgm:chMax val="1"/>
          <dgm:bulletEnabled val="1"/>
        </dgm:presLayoutVars>
      </dgm:prSet>
      <dgm:spPr>
        <a:xfrm>
          <a:off x="0" y="463"/>
          <a:ext cx="4126350" cy="742156"/>
        </a:xfrm>
        <a:prstGeom prst="roundRect">
          <a:avLst/>
        </a:prstGeom>
      </dgm:spPr>
    </dgm:pt>
    <dgm:pt modelId="{1AF6FDC2-FA53-2148-AFCB-D744B4AC236A}" type="pres">
      <dgm:prSet presAssocID="{824165F0-D630-034C-AB7D-6E14344BF656}" presName="descendantText" presStyleLbl="alignAccFollowNode1" presStyleIdx="0" presStyleCnt="7" custScaleX="124680">
        <dgm:presLayoutVars>
          <dgm:bulletEnabled val="1"/>
        </dgm:presLayoutVars>
      </dgm:prSet>
      <dgm:spPr/>
    </dgm:pt>
    <dgm:pt modelId="{C8934D26-827E-5347-B551-90CA647D3F96}" type="pres">
      <dgm:prSet presAssocID="{58960099-CD19-9E4E-8806-AB339C7CBE43}" presName="sp" presStyleCnt="0"/>
      <dgm:spPr/>
    </dgm:pt>
    <dgm:pt modelId="{26926B73-831D-6949-B15F-EA7F8EF374AF}" type="pres">
      <dgm:prSet presAssocID="{05B6CCDB-6288-5C44-8610-1230C12DB08D}" presName="linNode" presStyleCnt="0"/>
      <dgm:spPr/>
    </dgm:pt>
    <dgm:pt modelId="{98BF63EF-7EDF-854F-A64A-D3AC0085D8C5}" type="pres">
      <dgm:prSet presAssocID="{05B6CCDB-6288-5C44-8610-1230C12DB08D}" presName="parentText" presStyleLbl="node1" presStyleIdx="1" presStyleCnt="7" custScaleX="44040">
        <dgm:presLayoutVars>
          <dgm:chMax val="1"/>
          <dgm:bulletEnabled val="1"/>
        </dgm:presLayoutVars>
      </dgm:prSet>
      <dgm:spPr>
        <a:xfrm>
          <a:off x="0" y="779727"/>
          <a:ext cx="2145165" cy="742156"/>
        </a:xfrm>
        <a:prstGeom prst="roundRect">
          <a:avLst/>
        </a:prstGeom>
      </dgm:spPr>
    </dgm:pt>
    <dgm:pt modelId="{98F98DBC-D3E3-174A-B284-727FC2BEF7E1}" type="pres">
      <dgm:prSet presAssocID="{05B6CCDB-6288-5C44-8610-1230C12DB08D}" presName="descendantText" presStyleLbl="alignAccFollowNode1" presStyleIdx="1" presStyleCnt="7" custScaleX="124680">
        <dgm:presLayoutVars>
          <dgm:bulletEnabled val="1"/>
        </dgm:presLayoutVars>
      </dgm:prSet>
      <dgm:spPr/>
    </dgm:pt>
    <dgm:pt modelId="{AA2E360A-92CE-8E4A-9767-4CF97B9B7350}" type="pres">
      <dgm:prSet presAssocID="{3208E661-B182-FA4E-B256-5FF4DEF01CE1}" presName="sp" presStyleCnt="0"/>
      <dgm:spPr/>
    </dgm:pt>
    <dgm:pt modelId="{91FC3241-89AB-AA4C-905B-297B196E48FC}" type="pres">
      <dgm:prSet presAssocID="{F42D4115-2B1B-4D41-A4AB-E420B8371287}" presName="linNode" presStyleCnt="0"/>
      <dgm:spPr/>
    </dgm:pt>
    <dgm:pt modelId="{5077864F-752E-4942-839F-12947C413E4A}" type="pres">
      <dgm:prSet presAssocID="{F42D4115-2B1B-4D41-A4AB-E420B8371287}" presName="parentText" presStyleLbl="node1" presStyleIdx="2" presStyleCnt="7" custScaleX="43869">
        <dgm:presLayoutVars>
          <dgm:chMax val="1"/>
          <dgm:bulletEnabled val="1"/>
        </dgm:presLayoutVars>
      </dgm:prSet>
      <dgm:spPr/>
    </dgm:pt>
    <dgm:pt modelId="{0A15EBD5-DCD1-2B47-8A87-74590F51FAAB}" type="pres">
      <dgm:prSet presAssocID="{F42D4115-2B1B-4D41-A4AB-E420B8371287}" presName="descendantText" presStyleLbl="alignAccFollowNode1" presStyleIdx="2" presStyleCnt="7" custScaleX="124680">
        <dgm:presLayoutVars>
          <dgm:bulletEnabled val="1"/>
        </dgm:presLayoutVars>
      </dgm:prSet>
      <dgm:spPr/>
    </dgm:pt>
    <dgm:pt modelId="{203EA354-B217-1F40-8E54-6E8E7DEF2332}" type="pres">
      <dgm:prSet presAssocID="{93071B17-B233-0B4C-B4E6-FA351C94BB9A}" presName="sp" presStyleCnt="0"/>
      <dgm:spPr/>
    </dgm:pt>
    <dgm:pt modelId="{C23C278C-C4E0-CF4F-9FE4-16B8D32511AE}" type="pres">
      <dgm:prSet presAssocID="{FC03791A-CAE9-6F4B-8900-7303A0B3C90D}" presName="linNode" presStyleCnt="0"/>
      <dgm:spPr/>
    </dgm:pt>
    <dgm:pt modelId="{43FDF050-1BCB-3D43-A26E-314095CE9DF5}" type="pres">
      <dgm:prSet presAssocID="{FC03791A-CAE9-6F4B-8900-7303A0B3C90D}" presName="parentText" presStyleLbl="node1" presStyleIdx="3" presStyleCnt="7" custScaleX="43869">
        <dgm:presLayoutVars>
          <dgm:chMax val="1"/>
          <dgm:bulletEnabled val="1"/>
        </dgm:presLayoutVars>
      </dgm:prSet>
      <dgm:spPr/>
    </dgm:pt>
    <dgm:pt modelId="{39E2C4ED-118B-AC42-8AD2-DC89C71201A4}" type="pres">
      <dgm:prSet presAssocID="{FC03791A-CAE9-6F4B-8900-7303A0B3C90D}" presName="descendantText" presStyleLbl="alignAccFollowNode1" presStyleIdx="3" presStyleCnt="7" custScaleX="124680">
        <dgm:presLayoutVars>
          <dgm:bulletEnabled val="1"/>
        </dgm:presLayoutVars>
      </dgm:prSet>
      <dgm:spPr/>
    </dgm:pt>
    <dgm:pt modelId="{3DF84AEC-9846-2548-823D-2EB8C16B3B63}" type="pres">
      <dgm:prSet presAssocID="{A6264B45-EE7A-1940-9E22-E8E91B16E0FE}" presName="sp" presStyleCnt="0"/>
      <dgm:spPr/>
    </dgm:pt>
    <dgm:pt modelId="{CCAA1FB7-2417-ED47-A974-402769C44FB3}" type="pres">
      <dgm:prSet presAssocID="{433AB39F-CE69-B44F-A9BD-F652449D999B}" presName="linNode" presStyleCnt="0"/>
      <dgm:spPr/>
    </dgm:pt>
    <dgm:pt modelId="{7517594D-CE87-B94C-B00A-41F2865E5395}" type="pres">
      <dgm:prSet presAssocID="{433AB39F-CE69-B44F-A9BD-F652449D999B}" presName="parentText" presStyleLbl="node1" presStyleIdx="4" presStyleCnt="7" custScaleX="43869">
        <dgm:presLayoutVars>
          <dgm:chMax val="1"/>
          <dgm:bulletEnabled val="1"/>
        </dgm:presLayoutVars>
      </dgm:prSet>
      <dgm:spPr/>
    </dgm:pt>
    <dgm:pt modelId="{9C242B7F-347C-F344-B914-9C3F1E0EA283}" type="pres">
      <dgm:prSet presAssocID="{433AB39F-CE69-B44F-A9BD-F652449D999B}" presName="descendantText" presStyleLbl="alignAccFollowNode1" presStyleIdx="4" presStyleCnt="7" custScaleX="124680">
        <dgm:presLayoutVars>
          <dgm:bulletEnabled val="1"/>
        </dgm:presLayoutVars>
      </dgm:prSet>
      <dgm:spPr/>
    </dgm:pt>
    <dgm:pt modelId="{95873572-DBD3-0E4D-9B5F-12E5EBF1FF55}" type="pres">
      <dgm:prSet presAssocID="{A834C55E-2DCA-2C41-AF45-532C5848179A}" presName="sp" presStyleCnt="0"/>
      <dgm:spPr/>
    </dgm:pt>
    <dgm:pt modelId="{90242136-DCC4-FB49-BB17-0028BF4F5455}" type="pres">
      <dgm:prSet presAssocID="{0037466E-DB20-9E42-9B8F-9DF30F2D4F61}" presName="linNode" presStyleCnt="0"/>
      <dgm:spPr/>
    </dgm:pt>
    <dgm:pt modelId="{FB61FB42-2869-C143-908B-22082704388F}" type="pres">
      <dgm:prSet presAssocID="{0037466E-DB20-9E42-9B8F-9DF30F2D4F61}" presName="parentText" presStyleLbl="node1" presStyleIdx="5" presStyleCnt="7" custScaleX="43869">
        <dgm:presLayoutVars>
          <dgm:chMax val="1"/>
          <dgm:bulletEnabled val="1"/>
        </dgm:presLayoutVars>
      </dgm:prSet>
      <dgm:spPr/>
    </dgm:pt>
    <dgm:pt modelId="{A9D22305-F44D-414C-915F-6B7F821F5642}" type="pres">
      <dgm:prSet presAssocID="{0037466E-DB20-9E42-9B8F-9DF30F2D4F61}" presName="descendantText" presStyleLbl="alignAccFollowNode1" presStyleIdx="5" presStyleCnt="7" custScaleX="124680" custScaleY="110000" custLinFactNeighborX="0" custLinFactNeighborY="4596">
        <dgm:presLayoutVars>
          <dgm:bulletEnabled val="1"/>
        </dgm:presLayoutVars>
      </dgm:prSet>
      <dgm:spPr/>
    </dgm:pt>
    <dgm:pt modelId="{D35401F5-D3DD-F540-8732-61914002591D}" type="pres">
      <dgm:prSet presAssocID="{43447A02-AA2F-2C4C-9AB7-9818ED87E03F}" presName="sp" presStyleCnt="0"/>
      <dgm:spPr/>
    </dgm:pt>
    <dgm:pt modelId="{617F4700-29C1-6344-A390-0318E7921A3B}" type="pres">
      <dgm:prSet presAssocID="{6136E240-F16E-8C49-AFA8-626737A4769B}" presName="linNode" presStyleCnt="0"/>
      <dgm:spPr/>
    </dgm:pt>
    <dgm:pt modelId="{F408EE1B-F736-BF48-82EE-45D62048B7F9}" type="pres">
      <dgm:prSet presAssocID="{6136E240-F16E-8C49-AFA8-626737A4769B}" presName="parentText" presStyleLbl="node1" presStyleIdx="6" presStyleCnt="7" custScaleX="43869">
        <dgm:presLayoutVars>
          <dgm:chMax val="1"/>
          <dgm:bulletEnabled val="1"/>
        </dgm:presLayoutVars>
      </dgm:prSet>
      <dgm:spPr/>
    </dgm:pt>
    <dgm:pt modelId="{8BFB7F58-DEC8-D24B-9F77-C96F1ED0A6A5}" type="pres">
      <dgm:prSet presAssocID="{6136E240-F16E-8C49-AFA8-626737A4769B}" presName="descendantText" presStyleLbl="alignAccFollowNode1" presStyleIdx="6" presStyleCnt="7" custScaleX="124680">
        <dgm:presLayoutVars>
          <dgm:bulletEnabled val="1"/>
        </dgm:presLayoutVars>
      </dgm:prSet>
      <dgm:spPr/>
    </dgm:pt>
  </dgm:ptLst>
  <dgm:cxnLst>
    <dgm:cxn modelId="{6CE4EB0E-80CF-E44E-ABC2-A7F7EE88F9BB}" srcId="{9AE0336E-9A34-6940-9438-1F704D105B11}" destId="{F42D4115-2B1B-4D41-A4AB-E420B8371287}" srcOrd="2" destOrd="0" parTransId="{7D8F6563-7DB7-104B-884A-BACD94147E55}" sibTransId="{93071B17-B233-0B4C-B4E6-FA351C94BB9A}"/>
    <dgm:cxn modelId="{A9347610-0629-D441-87E9-E5C6F1061FF1}" srcId="{433AB39F-CE69-B44F-A9BD-F652449D999B}" destId="{221E0B5B-F723-B04D-BCA2-EFDD20337491}" srcOrd="0" destOrd="0" parTransId="{579B2E93-1DE8-4643-9499-9CF216EB1562}" sibTransId="{52EF56D5-7312-1C4F-8910-4B012B4C9892}"/>
    <dgm:cxn modelId="{CEA96012-D48A-D945-BF06-C83E792D2460}" srcId="{9AE0336E-9A34-6940-9438-1F704D105B11}" destId="{0037466E-DB20-9E42-9B8F-9DF30F2D4F61}" srcOrd="5" destOrd="0" parTransId="{54CCB6C0-2004-F243-8481-DAF2B6DC09D0}" sibTransId="{43447A02-AA2F-2C4C-9AB7-9818ED87E03F}"/>
    <dgm:cxn modelId="{C57C0A13-3E6D-104A-BF5D-1DB666514153}" type="presOf" srcId="{566E263F-B652-3142-A7AC-6F4A8CCF95E3}" destId="{39E2C4ED-118B-AC42-8AD2-DC89C71201A4}" srcOrd="0" destOrd="0" presId="urn:microsoft.com/office/officeart/2005/8/layout/vList5"/>
    <dgm:cxn modelId="{32B9731C-D9BF-3D43-A63D-FE00E0BEB976}" srcId="{9AE0336E-9A34-6940-9438-1F704D105B11}" destId="{6136E240-F16E-8C49-AFA8-626737A4769B}" srcOrd="6" destOrd="0" parTransId="{523EB3B0-3180-DD4D-B13F-194F2D2AC8D3}" sibTransId="{7812B646-9B2D-C54A-BFB6-8F9C67878163}"/>
    <dgm:cxn modelId="{96EE5D2F-0652-214B-BC83-C451B948EADE}" type="presOf" srcId="{433AB39F-CE69-B44F-A9BD-F652449D999B}" destId="{7517594D-CE87-B94C-B00A-41F2865E5395}" srcOrd="0" destOrd="0" presId="urn:microsoft.com/office/officeart/2005/8/layout/vList5"/>
    <dgm:cxn modelId="{4CBF4A30-256F-734F-B680-E35001B790ED}" srcId="{9AE0336E-9A34-6940-9438-1F704D105B11}" destId="{FC03791A-CAE9-6F4B-8900-7303A0B3C90D}" srcOrd="3" destOrd="0" parTransId="{F445BE0B-5875-784D-AD67-9D936B8FFC47}" sibTransId="{A6264B45-EE7A-1940-9E22-E8E91B16E0FE}"/>
    <dgm:cxn modelId="{D62D2E31-A4A9-0F4A-ACC9-1C82AFD5C539}" type="presOf" srcId="{BC6F78F7-76F9-3D49-9815-4107FCAA25E1}" destId="{1AF6FDC2-FA53-2148-AFCB-D744B4AC236A}" srcOrd="0" destOrd="0" presId="urn:microsoft.com/office/officeart/2005/8/layout/vList5"/>
    <dgm:cxn modelId="{E0033735-5E37-2346-B8DF-593FF4FD8298}" type="presOf" srcId="{6136E240-F16E-8C49-AFA8-626737A4769B}" destId="{F408EE1B-F736-BF48-82EE-45D62048B7F9}" srcOrd="0" destOrd="0" presId="urn:microsoft.com/office/officeart/2005/8/layout/vList5"/>
    <dgm:cxn modelId="{9214A85C-E91E-0B48-8043-FA6D07716505}" srcId="{9AE0336E-9A34-6940-9438-1F704D105B11}" destId="{433AB39F-CE69-B44F-A9BD-F652449D999B}" srcOrd="4" destOrd="0" parTransId="{58FA4E41-99AF-E441-A1F3-BEC44628DCBB}" sibTransId="{A834C55E-2DCA-2C41-AF45-532C5848179A}"/>
    <dgm:cxn modelId="{04122266-123D-0B4F-9D42-B2D4AA8CA11B}" type="presOf" srcId="{0037466E-DB20-9E42-9B8F-9DF30F2D4F61}" destId="{FB61FB42-2869-C143-908B-22082704388F}" srcOrd="0" destOrd="0" presId="urn:microsoft.com/office/officeart/2005/8/layout/vList5"/>
    <dgm:cxn modelId="{AA2F5A67-F76E-AE48-9A5E-1443035D7799}" srcId="{824165F0-D630-034C-AB7D-6E14344BF656}" destId="{BC6F78F7-76F9-3D49-9815-4107FCAA25E1}" srcOrd="0" destOrd="0" parTransId="{E159BFCB-0B58-4749-8282-9AB7136B1EDB}" sibTransId="{035A725C-B124-3640-A51B-8AC9DCD24CF2}"/>
    <dgm:cxn modelId="{DEC1B267-AEA4-E141-96F3-68670A0074E4}" type="presOf" srcId="{F42D4115-2B1B-4D41-A4AB-E420B8371287}" destId="{5077864F-752E-4942-839F-12947C413E4A}" srcOrd="0" destOrd="0" presId="urn:microsoft.com/office/officeart/2005/8/layout/vList5"/>
    <dgm:cxn modelId="{4C63CE68-8521-2A4A-9E0C-481FEC2DBDA9}" type="presOf" srcId="{2AE39A06-61FE-A946-9013-C6F2525069DC}" destId="{98F98DBC-D3E3-174A-B284-727FC2BEF7E1}" srcOrd="0" destOrd="0" presId="urn:microsoft.com/office/officeart/2005/8/layout/vList5"/>
    <dgm:cxn modelId="{4723BB6A-6DF1-0243-9257-F8A44244F902}" srcId="{9AE0336E-9A34-6940-9438-1F704D105B11}" destId="{05B6CCDB-6288-5C44-8610-1230C12DB08D}" srcOrd="1" destOrd="0" parTransId="{E51E937E-1884-E34A-8F6E-876A8ADE79CB}" sibTransId="{3208E661-B182-FA4E-B256-5FF4DEF01CE1}"/>
    <dgm:cxn modelId="{AFBE6870-15B2-2D4F-B949-B3B24BB8829F}" type="presOf" srcId="{9AE0336E-9A34-6940-9438-1F704D105B11}" destId="{91D0BCCB-7568-8648-9643-7AF96CE9DA41}" srcOrd="0" destOrd="0" presId="urn:microsoft.com/office/officeart/2005/8/layout/vList5"/>
    <dgm:cxn modelId="{E7C1877E-20A4-264C-B615-D598D2E410F5}" type="presOf" srcId="{FDEFAE98-BB06-CB42-BCD7-9C35BE9FB618}" destId="{0A15EBD5-DCD1-2B47-8A87-74590F51FAAB}" srcOrd="0" destOrd="0" presId="urn:microsoft.com/office/officeart/2005/8/layout/vList5"/>
    <dgm:cxn modelId="{A2E76387-CA1A-F64C-BBE6-F58D7D7B6CC6}" type="presOf" srcId="{221E0B5B-F723-B04D-BCA2-EFDD20337491}" destId="{9C242B7F-347C-F344-B914-9C3F1E0EA283}" srcOrd="0" destOrd="0" presId="urn:microsoft.com/office/officeart/2005/8/layout/vList5"/>
    <dgm:cxn modelId="{661184B4-FB0F-7348-B1A2-2CFF973DA7F6}" srcId="{6136E240-F16E-8C49-AFA8-626737A4769B}" destId="{D0E514EB-9E66-184F-8A80-F4917D19EA22}" srcOrd="0" destOrd="0" parTransId="{8E78D318-4718-384C-8BB2-B5B79AB83C6A}" sibTransId="{6C2D5AD1-B725-2A48-A20E-B408033C2ABC}"/>
    <dgm:cxn modelId="{63C463B8-3114-F247-9809-22399E61B4F6}" type="presOf" srcId="{FC03791A-CAE9-6F4B-8900-7303A0B3C90D}" destId="{43FDF050-1BCB-3D43-A26E-314095CE9DF5}" srcOrd="0" destOrd="0" presId="urn:microsoft.com/office/officeart/2005/8/layout/vList5"/>
    <dgm:cxn modelId="{BDC29ABC-39FF-C94C-AA76-5987F08D1181}" srcId="{FC03791A-CAE9-6F4B-8900-7303A0B3C90D}" destId="{566E263F-B652-3142-A7AC-6F4A8CCF95E3}" srcOrd="0" destOrd="0" parTransId="{A788EC58-78CB-2546-9937-43BECD0B85BE}" sibTransId="{48E7F413-DF7E-E04F-9C83-6C03DD87D497}"/>
    <dgm:cxn modelId="{9E9968CB-3226-B945-A627-41DCFD3540EC}" srcId="{9AE0336E-9A34-6940-9438-1F704D105B11}" destId="{824165F0-D630-034C-AB7D-6E14344BF656}" srcOrd="0" destOrd="0" parTransId="{3B75300A-EC0D-D843-97A4-A2B812FC4AE6}" sibTransId="{58960099-CD19-9E4E-8806-AB339C7CBE43}"/>
    <dgm:cxn modelId="{15F56AD0-B2A9-1240-B3CE-3F809A236300}" srcId="{05B6CCDB-6288-5C44-8610-1230C12DB08D}" destId="{2AE39A06-61FE-A946-9013-C6F2525069DC}" srcOrd="0" destOrd="0" parTransId="{EF58BEB1-536D-DE41-9ADC-EA365338F756}" sibTransId="{EB29676B-97BD-8E41-A123-A9856B8ACCA8}"/>
    <dgm:cxn modelId="{44C7A6D8-75BB-EB4A-ACF5-63F99452AE5A}" type="presOf" srcId="{05B6CCDB-6288-5C44-8610-1230C12DB08D}" destId="{98BF63EF-7EDF-854F-A64A-D3AC0085D8C5}" srcOrd="0" destOrd="0" presId="urn:microsoft.com/office/officeart/2005/8/layout/vList5"/>
    <dgm:cxn modelId="{444D2CD9-76CB-6148-93A0-2915D590D5A4}" type="presOf" srcId="{341B9421-EEC3-6B42-B927-82204409B9E9}" destId="{A9D22305-F44D-414C-915F-6B7F821F5642}" srcOrd="0" destOrd="0" presId="urn:microsoft.com/office/officeart/2005/8/layout/vList5"/>
    <dgm:cxn modelId="{846118DB-9910-4346-A953-6571B4F0D662}" type="presOf" srcId="{D0E514EB-9E66-184F-8A80-F4917D19EA22}" destId="{8BFB7F58-DEC8-D24B-9F77-C96F1ED0A6A5}" srcOrd="0" destOrd="0" presId="urn:microsoft.com/office/officeart/2005/8/layout/vList5"/>
    <dgm:cxn modelId="{6EDB56E2-E715-CF4C-A7C8-A384EDD09A4E}" type="presOf" srcId="{824165F0-D630-034C-AB7D-6E14344BF656}" destId="{3F78E1AF-03D1-FE4E-BC8C-7D548CE2B0C6}" srcOrd="0" destOrd="0" presId="urn:microsoft.com/office/officeart/2005/8/layout/vList5"/>
    <dgm:cxn modelId="{0773BBEE-E74D-5046-8156-B00A05B7DE49}" srcId="{F42D4115-2B1B-4D41-A4AB-E420B8371287}" destId="{FDEFAE98-BB06-CB42-BCD7-9C35BE9FB618}" srcOrd="0" destOrd="0" parTransId="{CD8BF630-F2A1-0743-A90A-F1392A16BECC}" sibTransId="{624A2183-FC39-7542-B7D4-11CC915B762C}"/>
    <dgm:cxn modelId="{A6C38AF0-F10D-EB4F-9B91-99D85CE7C316}" srcId="{0037466E-DB20-9E42-9B8F-9DF30F2D4F61}" destId="{341B9421-EEC3-6B42-B927-82204409B9E9}" srcOrd="0" destOrd="0" parTransId="{2E0EDA32-B197-4A43-B3A4-00A6895580D4}" sibTransId="{104D96CA-06DA-1641-8DF8-EB4EB5530439}"/>
    <dgm:cxn modelId="{C49A4121-0910-6446-94FC-2EFB04EAC68C}" type="presParOf" srcId="{91D0BCCB-7568-8648-9643-7AF96CE9DA41}" destId="{16217CE0-B7AD-FC4F-BB2E-E5B78F3C5BE0}" srcOrd="0" destOrd="0" presId="urn:microsoft.com/office/officeart/2005/8/layout/vList5"/>
    <dgm:cxn modelId="{473DE5E3-78E3-F449-ADA1-EEA1988EA518}" type="presParOf" srcId="{16217CE0-B7AD-FC4F-BB2E-E5B78F3C5BE0}" destId="{3F78E1AF-03D1-FE4E-BC8C-7D548CE2B0C6}" srcOrd="0" destOrd="0" presId="urn:microsoft.com/office/officeart/2005/8/layout/vList5"/>
    <dgm:cxn modelId="{75FA8219-E5CE-8D4A-9BBD-9B5CF2F10B67}" type="presParOf" srcId="{16217CE0-B7AD-FC4F-BB2E-E5B78F3C5BE0}" destId="{1AF6FDC2-FA53-2148-AFCB-D744B4AC236A}" srcOrd="1" destOrd="0" presId="urn:microsoft.com/office/officeart/2005/8/layout/vList5"/>
    <dgm:cxn modelId="{B704A50D-605A-EA42-9F26-94AA8E2451D3}" type="presParOf" srcId="{91D0BCCB-7568-8648-9643-7AF96CE9DA41}" destId="{C8934D26-827E-5347-B551-90CA647D3F96}" srcOrd="1" destOrd="0" presId="urn:microsoft.com/office/officeart/2005/8/layout/vList5"/>
    <dgm:cxn modelId="{31890EFA-9DDD-D648-99A6-FEBEF4AD55E2}" type="presParOf" srcId="{91D0BCCB-7568-8648-9643-7AF96CE9DA41}" destId="{26926B73-831D-6949-B15F-EA7F8EF374AF}" srcOrd="2" destOrd="0" presId="urn:microsoft.com/office/officeart/2005/8/layout/vList5"/>
    <dgm:cxn modelId="{9A20734B-708B-5C47-BACB-66D79738CC3F}" type="presParOf" srcId="{26926B73-831D-6949-B15F-EA7F8EF374AF}" destId="{98BF63EF-7EDF-854F-A64A-D3AC0085D8C5}" srcOrd="0" destOrd="0" presId="urn:microsoft.com/office/officeart/2005/8/layout/vList5"/>
    <dgm:cxn modelId="{BB72CACB-AD1A-8844-9E57-6E42BD15241C}" type="presParOf" srcId="{26926B73-831D-6949-B15F-EA7F8EF374AF}" destId="{98F98DBC-D3E3-174A-B284-727FC2BEF7E1}" srcOrd="1" destOrd="0" presId="urn:microsoft.com/office/officeart/2005/8/layout/vList5"/>
    <dgm:cxn modelId="{96B4708B-9115-CF4C-BFCA-25F6CF1E0A02}" type="presParOf" srcId="{91D0BCCB-7568-8648-9643-7AF96CE9DA41}" destId="{AA2E360A-92CE-8E4A-9767-4CF97B9B7350}" srcOrd="3" destOrd="0" presId="urn:microsoft.com/office/officeart/2005/8/layout/vList5"/>
    <dgm:cxn modelId="{3C9F51B8-A6CD-3C43-B7BF-649D7C6AB770}" type="presParOf" srcId="{91D0BCCB-7568-8648-9643-7AF96CE9DA41}" destId="{91FC3241-89AB-AA4C-905B-297B196E48FC}" srcOrd="4" destOrd="0" presId="urn:microsoft.com/office/officeart/2005/8/layout/vList5"/>
    <dgm:cxn modelId="{DA2AEA75-A2A0-8741-B49B-5F2C761FDE8A}" type="presParOf" srcId="{91FC3241-89AB-AA4C-905B-297B196E48FC}" destId="{5077864F-752E-4942-839F-12947C413E4A}" srcOrd="0" destOrd="0" presId="urn:microsoft.com/office/officeart/2005/8/layout/vList5"/>
    <dgm:cxn modelId="{C1F44991-CCFB-6B4F-ADA9-79F6FCEA4390}" type="presParOf" srcId="{91FC3241-89AB-AA4C-905B-297B196E48FC}" destId="{0A15EBD5-DCD1-2B47-8A87-74590F51FAAB}" srcOrd="1" destOrd="0" presId="urn:microsoft.com/office/officeart/2005/8/layout/vList5"/>
    <dgm:cxn modelId="{231A23ED-4B9B-A743-8F0D-ACD58251FBAC}" type="presParOf" srcId="{91D0BCCB-7568-8648-9643-7AF96CE9DA41}" destId="{203EA354-B217-1F40-8E54-6E8E7DEF2332}" srcOrd="5" destOrd="0" presId="urn:microsoft.com/office/officeart/2005/8/layout/vList5"/>
    <dgm:cxn modelId="{C8376A30-3460-374C-8280-73113A8CADD2}" type="presParOf" srcId="{91D0BCCB-7568-8648-9643-7AF96CE9DA41}" destId="{C23C278C-C4E0-CF4F-9FE4-16B8D32511AE}" srcOrd="6" destOrd="0" presId="urn:microsoft.com/office/officeart/2005/8/layout/vList5"/>
    <dgm:cxn modelId="{89403AC9-26FD-124E-9686-C2D6A86F4E72}" type="presParOf" srcId="{C23C278C-C4E0-CF4F-9FE4-16B8D32511AE}" destId="{43FDF050-1BCB-3D43-A26E-314095CE9DF5}" srcOrd="0" destOrd="0" presId="urn:microsoft.com/office/officeart/2005/8/layout/vList5"/>
    <dgm:cxn modelId="{2157EAFC-AAD8-0942-963D-78FC5B52DDEB}" type="presParOf" srcId="{C23C278C-C4E0-CF4F-9FE4-16B8D32511AE}" destId="{39E2C4ED-118B-AC42-8AD2-DC89C71201A4}" srcOrd="1" destOrd="0" presId="urn:microsoft.com/office/officeart/2005/8/layout/vList5"/>
    <dgm:cxn modelId="{88CE49BF-5B7E-E74E-A95B-A0011874015E}" type="presParOf" srcId="{91D0BCCB-7568-8648-9643-7AF96CE9DA41}" destId="{3DF84AEC-9846-2548-823D-2EB8C16B3B63}" srcOrd="7" destOrd="0" presId="urn:microsoft.com/office/officeart/2005/8/layout/vList5"/>
    <dgm:cxn modelId="{7EA9BABF-B894-E840-BEEF-0BF0BF15E331}" type="presParOf" srcId="{91D0BCCB-7568-8648-9643-7AF96CE9DA41}" destId="{CCAA1FB7-2417-ED47-A974-402769C44FB3}" srcOrd="8" destOrd="0" presId="urn:microsoft.com/office/officeart/2005/8/layout/vList5"/>
    <dgm:cxn modelId="{7C7DFAEC-5F18-C04D-B2BA-B1E2530C8AF5}" type="presParOf" srcId="{CCAA1FB7-2417-ED47-A974-402769C44FB3}" destId="{7517594D-CE87-B94C-B00A-41F2865E5395}" srcOrd="0" destOrd="0" presId="urn:microsoft.com/office/officeart/2005/8/layout/vList5"/>
    <dgm:cxn modelId="{ED5A8C2F-B202-ED49-9178-3ABA716240B0}" type="presParOf" srcId="{CCAA1FB7-2417-ED47-A974-402769C44FB3}" destId="{9C242B7F-347C-F344-B914-9C3F1E0EA283}" srcOrd="1" destOrd="0" presId="urn:microsoft.com/office/officeart/2005/8/layout/vList5"/>
    <dgm:cxn modelId="{1E1B47BA-30CC-5843-8D3F-5E55A7F5C18C}" type="presParOf" srcId="{91D0BCCB-7568-8648-9643-7AF96CE9DA41}" destId="{95873572-DBD3-0E4D-9B5F-12E5EBF1FF55}" srcOrd="9" destOrd="0" presId="urn:microsoft.com/office/officeart/2005/8/layout/vList5"/>
    <dgm:cxn modelId="{0495F858-C60D-9B4D-B351-7632C5E62EAC}" type="presParOf" srcId="{91D0BCCB-7568-8648-9643-7AF96CE9DA41}" destId="{90242136-DCC4-FB49-BB17-0028BF4F5455}" srcOrd="10" destOrd="0" presId="urn:microsoft.com/office/officeart/2005/8/layout/vList5"/>
    <dgm:cxn modelId="{E23690AD-A5A3-674A-8361-262ACAF2B9D1}" type="presParOf" srcId="{90242136-DCC4-FB49-BB17-0028BF4F5455}" destId="{FB61FB42-2869-C143-908B-22082704388F}" srcOrd="0" destOrd="0" presId="urn:microsoft.com/office/officeart/2005/8/layout/vList5"/>
    <dgm:cxn modelId="{F1D0F174-4C6C-9C44-86A0-494C50769609}" type="presParOf" srcId="{90242136-DCC4-FB49-BB17-0028BF4F5455}" destId="{A9D22305-F44D-414C-915F-6B7F821F5642}" srcOrd="1" destOrd="0" presId="urn:microsoft.com/office/officeart/2005/8/layout/vList5"/>
    <dgm:cxn modelId="{A6DA55C4-4C74-F64F-9512-7D06E9C3F3CC}" type="presParOf" srcId="{91D0BCCB-7568-8648-9643-7AF96CE9DA41}" destId="{D35401F5-D3DD-F540-8732-61914002591D}" srcOrd="11" destOrd="0" presId="urn:microsoft.com/office/officeart/2005/8/layout/vList5"/>
    <dgm:cxn modelId="{7BE3128E-B37E-0F45-97FA-730E44E3462A}" type="presParOf" srcId="{91D0BCCB-7568-8648-9643-7AF96CE9DA41}" destId="{617F4700-29C1-6344-A390-0318E7921A3B}" srcOrd="12" destOrd="0" presId="urn:microsoft.com/office/officeart/2005/8/layout/vList5"/>
    <dgm:cxn modelId="{434C9718-CED7-E14B-BDFB-E07C22BD26D4}" type="presParOf" srcId="{617F4700-29C1-6344-A390-0318E7921A3B}" destId="{F408EE1B-F736-BF48-82EE-45D62048B7F9}" srcOrd="0" destOrd="0" presId="urn:microsoft.com/office/officeart/2005/8/layout/vList5"/>
    <dgm:cxn modelId="{641EE5EC-0ED0-444B-98E7-EE77E7305E51}" type="presParOf" srcId="{617F4700-29C1-6344-A390-0318E7921A3B}" destId="{8BFB7F58-DEC8-D24B-9F77-C96F1ED0A6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6FDC2-FA53-2148-AFCB-D744B4AC236A}">
      <dsp:nvSpPr>
        <dsp:cNvPr id="0" name=""/>
        <dsp:cNvSpPr/>
      </dsp:nvSpPr>
      <dsp:spPr>
        <a:xfrm rot="5400000">
          <a:off x="6758580" y="-4493354"/>
          <a:ext cx="592796" cy="972863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Wealth and Resources Mining Company (WRM) started exploration for Gold in Eqat Concession (area : 690 km2).</a:t>
          </a:r>
          <a:endParaRPr lang="en-US" sz="1600" kern="1200" dirty="0"/>
        </a:p>
      </dsp:txBody>
      <dsp:txXfrm rot="-5400000">
        <a:off x="2190663" y="103501"/>
        <a:ext cx="9699692" cy="534920"/>
      </dsp:txXfrm>
    </dsp:sp>
    <dsp:sp modelId="{3F78E1AF-03D1-FE4E-BC8C-7D548CE2B0C6}">
      <dsp:nvSpPr>
        <dsp:cNvPr id="0" name=""/>
        <dsp:cNvSpPr/>
      </dsp:nvSpPr>
      <dsp:spPr>
        <a:xfrm>
          <a:off x="265200" y="462"/>
          <a:ext cx="1925463" cy="7409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latin typeface="Constantia"/>
              <a:ea typeface="+mn-ea"/>
              <a:cs typeface="+mn-cs"/>
            </a:rPr>
            <a:t>2018</a:t>
          </a:r>
        </a:p>
      </dsp:txBody>
      <dsp:txXfrm>
        <a:off x="301372" y="36634"/>
        <a:ext cx="1853119" cy="668652"/>
      </dsp:txXfrm>
    </dsp:sp>
    <dsp:sp modelId="{98F98DBC-D3E3-174A-B284-727FC2BEF7E1}">
      <dsp:nvSpPr>
        <dsp:cNvPr id="0" name=""/>
        <dsp:cNvSpPr/>
      </dsp:nvSpPr>
      <dsp:spPr>
        <a:xfrm rot="5400000">
          <a:off x="6766085" y="-3715308"/>
          <a:ext cx="592796" cy="972863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Commercial Discovery with 1.1 Millon Oz of Gold</a:t>
          </a:r>
          <a:r>
            <a:rPr lang="en-US" sz="1600" b="1" kern="1200" dirty="0"/>
            <a:t>, Mine license issued.</a:t>
          </a:r>
          <a:endParaRPr lang="en-US" sz="1600" kern="1200" dirty="0"/>
        </a:p>
      </dsp:txBody>
      <dsp:txXfrm rot="-5400000">
        <a:off x="2198168" y="881547"/>
        <a:ext cx="9699692" cy="534920"/>
      </dsp:txXfrm>
    </dsp:sp>
    <dsp:sp modelId="{98BF63EF-7EDF-854F-A64A-D3AC0085D8C5}">
      <dsp:nvSpPr>
        <dsp:cNvPr id="0" name=""/>
        <dsp:cNvSpPr/>
      </dsp:nvSpPr>
      <dsp:spPr>
        <a:xfrm>
          <a:off x="265200" y="778508"/>
          <a:ext cx="1932968" cy="7409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Constantia"/>
              <a:ea typeface="+mn-ea"/>
              <a:cs typeface="+mn-cs"/>
            </a:rPr>
            <a:t>2020</a:t>
          </a:r>
          <a:endParaRPr lang="en-US" sz="3700" kern="1200" dirty="0">
            <a:latin typeface="Constantia"/>
            <a:ea typeface="+mn-ea"/>
            <a:cs typeface="+mn-cs"/>
          </a:endParaRPr>
        </a:p>
      </dsp:txBody>
      <dsp:txXfrm>
        <a:off x="301372" y="814680"/>
        <a:ext cx="1860624" cy="668652"/>
      </dsp:txXfrm>
    </dsp:sp>
    <dsp:sp modelId="{0A15EBD5-DCD1-2B47-8A87-74590F51FAAB}">
      <dsp:nvSpPr>
        <dsp:cNvPr id="0" name=""/>
        <dsp:cNvSpPr/>
      </dsp:nvSpPr>
      <dsp:spPr>
        <a:xfrm rot="5400000">
          <a:off x="6758580" y="-2937262"/>
          <a:ext cx="592796" cy="972863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WRM Operator - Eqat Gold Mine Company established (EMRA, SMRC &amp; WRM).</a:t>
          </a:r>
          <a:endParaRPr lang="en-US" sz="1600" kern="1200" dirty="0"/>
        </a:p>
      </dsp:txBody>
      <dsp:txXfrm rot="-5400000">
        <a:off x="2190663" y="1659593"/>
        <a:ext cx="9699692" cy="534920"/>
      </dsp:txXfrm>
    </dsp:sp>
    <dsp:sp modelId="{5077864F-752E-4942-839F-12947C413E4A}">
      <dsp:nvSpPr>
        <dsp:cNvPr id="0" name=""/>
        <dsp:cNvSpPr/>
      </dsp:nvSpPr>
      <dsp:spPr>
        <a:xfrm>
          <a:off x="265200" y="1556554"/>
          <a:ext cx="1925463" cy="7409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Constantia"/>
              <a:ea typeface="+mn-ea"/>
              <a:cs typeface="+mn-cs"/>
            </a:rPr>
            <a:t>2021</a:t>
          </a:r>
          <a:endParaRPr lang="en-US" sz="3700" kern="1200" dirty="0">
            <a:latin typeface="Constantia"/>
            <a:ea typeface="+mn-ea"/>
            <a:cs typeface="+mn-cs"/>
          </a:endParaRPr>
        </a:p>
      </dsp:txBody>
      <dsp:txXfrm>
        <a:off x="301372" y="1592726"/>
        <a:ext cx="1853119" cy="668652"/>
      </dsp:txXfrm>
    </dsp:sp>
    <dsp:sp modelId="{39E2C4ED-118B-AC42-8AD2-DC89C71201A4}">
      <dsp:nvSpPr>
        <dsp:cNvPr id="0" name=""/>
        <dsp:cNvSpPr/>
      </dsp:nvSpPr>
      <dsp:spPr>
        <a:xfrm rot="5400000">
          <a:off x="6758580" y="-2159216"/>
          <a:ext cx="592796" cy="972863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Permits issuing (Environment, Industrial, …etc.) – Vat Leaching Production Facility establishment.</a:t>
          </a:r>
          <a:endParaRPr lang="en-US" sz="1600" kern="1200" dirty="0"/>
        </a:p>
      </dsp:txBody>
      <dsp:txXfrm rot="-5400000">
        <a:off x="2190663" y="2437639"/>
        <a:ext cx="9699692" cy="534920"/>
      </dsp:txXfrm>
    </dsp:sp>
    <dsp:sp modelId="{43FDF050-1BCB-3D43-A26E-314095CE9DF5}">
      <dsp:nvSpPr>
        <dsp:cNvPr id="0" name=""/>
        <dsp:cNvSpPr/>
      </dsp:nvSpPr>
      <dsp:spPr>
        <a:xfrm>
          <a:off x="265200" y="2334600"/>
          <a:ext cx="1925463" cy="7409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2022</a:t>
          </a:r>
        </a:p>
      </dsp:txBody>
      <dsp:txXfrm>
        <a:off x="301372" y="2370772"/>
        <a:ext cx="1853119" cy="668652"/>
      </dsp:txXfrm>
    </dsp:sp>
    <dsp:sp modelId="{9C242B7F-347C-F344-B914-9C3F1E0EA283}">
      <dsp:nvSpPr>
        <dsp:cNvPr id="0" name=""/>
        <dsp:cNvSpPr/>
      </dsp:nvSpPr>
      <dsp:spPr>
        <a:xfrm rot="5400000">
          <a:off x="6758580" y="-1381170"/>
          <a:ext cx="592796" cy="972863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Gold bars export started to ASAHI Refinery in Canada, </a:t>
          </a:r>
          <a:r>
            <a:rPr lang="en-US" sz="1600" b="1" kern="1200" dirty="0">
              <a:solidFill>
                <a:srgbClr val="FF0000"/>
              </a:solidFill>
            </a:rPr>
            <a:t>Resource update 2.04 Moz.</a:t>
          </a:r>
          <a:endParaRPr lang="en-US" sz="1600" kern="1200" dirty="0">
            <a:solidFill>
              <a:srgbClr val="FF0000"/>
            </a:solidFill>
          </a:endParaRPr>
        </a:p>
      </dsp:txBody>
      <dsp:txXfrm rot="-5400000">
        <a:off x="2190663" y="3215685"/>
        <a:ext cx="9699692" cy="534920"/>
      </dsp:txXfrm>
    </dsp:sp>
    <dsp:sp modelId="{7517594D-CE87-B94C-B00A-41F2865E5395}">
      <dsp:nvSpPr>
        <dsp:cNvPr id="0" name=""/>
        <dsp:cNvSpPr/>
      </dsp:nvSpPr>
      <dsp:spPr>
        <a:xfrm>
          <a:off x="265200" y="3112646"/>
          <a:ext cx="1925463" cy="7409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2023</a:t>
          </a:r>
        </a:p>
      </dsp:txBody>
      <dsp:txXfrm>
        <a:off x="301372" y="3148818"/>
        <a:ext cx="1853119" cy="668652"/>
      </dsp:txXfrm>
    </dsp:sp>
    <dsp:sp modelId="{A9D22305-F44D-414C-915F-6B7F821F5642}">
      <dsp:nvSpPr>
        <dsp:cNvPr id="0" name=""/>
        <dsp:cNvSpPr/>
      </dsp:nvSpPr>
      <dsp:spPr>
        <a:xfrm rot="5400000">
          <a:off x="6728940" y="-575879"/>
          <a:ext cx="652076" cy="972863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/>
            <a:t>Gold production continue, PFS started with NewPro – Australia.</a:t>
          </a:r>
          <a:endParaRPr lang="en-US" sz="1600" kern="1200" dirty="0"/>
        </a:p>
      </dsp:txBody>
      <dsp:txXfrm rot="-5400000">
        <a:off x="2190663" y="3994230"/>
        <a:ext cx="9696798" cy="588412"/>
      </dsp:txXfrm>
    </dsp:sp>
    <dsp:sp modelId="{FB61FB42-2869-C143-908B-22082704388F}">
      <dsp:nvSpPr>
        <dsp:cNvPr id="0" name=""/>
        <dsp:cNvSpPr/>
      </dsp:nvSpPr>
      <dsp:spPr>
        <a:xfrm>
          <a:off x="265200" y="3890692"/>
          <a:ext cx="1925463" cy="7409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2024</a:t>
          </a:r>
        </a:p>
      </dsp:txBody>
      <dsp:txXfrm>
        <a:off x="301372" y="3926864"/>
        <a:ext cx="1853119" cy="668652"/>
      </dsp:txXfrm>
    </dsp:sp>
    <dsp:sp modelId="{8BFB7F58-DEC8-D24B-9F77-C96F1ED0A6A5}">
      <dsp:nvSpPr>
        <dsp:cNvPr id="0" name=""/>
        <dsp:cNvSpPr/>
      </dsp:nvSpPr>
      <dsp:spPr>
        <a:xfrm rot="5400000">
          <a:off x="6758580" y="174921"/>
          <a:ext cx="592796" cy="9728630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rgbClr val="FF0000"/>
              </a:solidFill>
            </a:rPr>
            <a:t>Resource update 2.25 Moz</a:t>
          </a:r>
          <a:r>
            <a:rPr lang="en-US" sz="1600" b="1" kern="1200" dirty="0"/>
            <a:t>, PFS Completed for CIL plant production, DFS started.</a:t>
          </a:r>
          <a:endParaRPr lang="en-US" sz="1600" kern="1200" dirty="0"/>
        </a:p>
      </dsp:txBody>
      <dsp:txXfrm rot="-5400000">
        <a:off x="2190663" y="4771776"/>
        <a:ext cx="9699692" cy="534920"/>
      </dsp:txXfrm>
    </dsp:sp>
    <dsp:sp modelId="{F408EE1B-F736-BF48-82EE-45D62048B7F9}">
      <dsp:nvSpPr>
        <dsp:cNvPr id="0" name=""/>
        <dsp:cNvSpPr/>
      </dsp:nvSpPr>
      <dsp:spPr>
        <a:xfrm>
          <a:off x="265200" y="4668738"/>
          <a:ext cx="1925463" cy="74099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2025</a:t>
          </a:r>
        </a:p>
      </dsp:txBody>
      <dsp:txXfrm>
        <a:off x="301372" y="4704910"/>
        <a:ext cx="1853119" cy="668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48D5A6-132E-72A6-B9EE-5FA84C18C9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E8910-2965-8B12-059E-722A9E7A2B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45E4C-5013-1F48-878C-D4CCE43DFD8E}" type="datetimeFigureOut">
              <a:rPr lang="en-EG" smtClean="0"/>
              <a:t>10/05/2026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58B9FB-8DB2-37E6-31C0-78EB7599A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408A0-1BEF-AB31-F3FB-7DBF8BC600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1D312-FBF2-D349-A0EF-372D5836C6ED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795828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B3EAA-5B2E-424B-8A6F-E4AC26EA4BD7}" type="datetimeFigureOut">
              <a:rPr lang="en-EG" smtClean="0"/>
              <a:t>10/05/2026</a:t>
            </a:fld>
            <a:endParaRPr lang="en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33792-10C7-E543-98EA-6F7CFEB6EA7F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8210873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G" dirty="0"/>
          </a:p>
        </p:txBody>
      </p:sp>
    </p:spTree>
    <p:extLst>
      <p:ext uri="{BB962C8B-B14F-4D97-AF65-F5344CB8AC3E}">
        <p14:creationId xmlns:p14="http://schemas.microsoft.com/office/powerpoint/2010/main" val="3253741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7238"/>
            <a:ext cx="6729412" cy="3784600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Environmental and Industrial permits approved</a:t>
            </a:r>
          </a:p>
        </p:txBody>
      </p:sp>
    </p:spTree>
    <p:extLst>
      <p:ext uri="{BB962C8B-B14F-4D97-AF65-F5344CB8AC3E}">
        <p14:creationId xmlns:p14="http://schemas.microsoft.com/office/powerpoint/2010/main" val="902670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A034-E93A-2C99-A390-D8C26DF12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E38415-CC5A-5E0D-C61C-129915E47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D2936-9661-472D-4785-E64EFD088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1345685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CC79-115E-6384-7C09-D4C515231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69C48-487E-DFEF-C9ED-14064EBC4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7F8F6-C096-F655-D5C3-B89EF32D1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157869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86326-A971-FD00-9608-2C1B27C2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E1794-B8D7-2650-1FBC-19F66B1C8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5FB7F0-FAFB-2B1D-49F5-4EA25265C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203252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BDAC6-BDC8-2224-5B32-2E1FA9D99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C8382-697A-6071-D15D-8AA899B48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094C4-1E33-6A7F-1947-9C74474DA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1609805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5D0A4-C3CF-0198-928E-F71348E7A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B1A91-80CE-2D6C-4771-56F0124FA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B2CE43-EBF0-D716-3272-7B8E67C49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2760357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F56EC-1968-107B-EE1D-B391B251A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5D79A5-9978-6057-6ECF-458992B8E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4142F-DE64-5758-F341-AF12F5012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960718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6E0E-7502-E7A4-AD16-B2919A66C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9D511-0DC3-76B9-982C-B7B00DB36C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3AF678-24D4-5554-0515-8A23D9B48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2341156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D8C97-9577-CF3F-8F9B-A67BD2F02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B7FC76-4256-53B4-A040-F0ED2954A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B74A95-12B5-A408-1F9C-B57E7D819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4073091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C5709-8CCC-4252-1047-696D9B57D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17DD3D-58AB-220E-E0F4-A4F5619F9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2F426-70CA-CA34-8B1D-A51E21069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96658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D51E1-12F5-BB72-BE58-CC565E2AB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13568-F862-C2E1-E9C5-7EF8537B4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0049C-535B-7FB4-E210-3443D4CB82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3845797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0DA89-B55A-7396-9ABA-CF420EE98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B9DC2-8B9A-F631-3DC7-FEFA98661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FFFF1-5932-7DF7-DF40-77A4A0147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2818261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BFA74-627B-E5A4-39A6-7618135DE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F55063-7BE4-2BEB-C842-0CF8CAFFB7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E7D08E-970C-C34C-752C-E46AE40C7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3252335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DC045-BDEB-6FDB-5AB4-56330D54E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6D8A4B-4FD4-76F3-C1F3-57BD3C08D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A90FA4-C880-5D5B-5338-D656DCDAE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1009442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Early work included interpretation of remote sensing data followed by regional drainage sampling and geological mapping.  This was followed by rock-chip sampling and drilling.</a:t>
            </a:r>
          </a:p>
        </p:txBody>
      </p:sp>
    </p:spTree>
    <p:extLst>
      <p:ext uri="{BB962C8B-B14F-4D97-AF65-F5344CB8AC3E}">
        <p14:creationId xmlns:p14="http://schemas.microsoft.com/office/powerpoint/2010/main" val="1204558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138973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Mining from 4 active sites with the aim of obtaining a constant vat feed grade of 2-2.5.  High-grade ore will be blended with the 1 g/t ore.</a:t>
            </a:r>
          </a:p>
          <a:p>
            <a:r>
              <a:rPr lang="en-AU" dirty="0"/>
              <a:t>Another four potential mining areas are being examined at North Egat, two at south Egat and two at El Fawi-2.</a:t>
            </a:r>
          </a:p>
        </p:txBody>
      </p:sp>
    </p:spTree>
    <p:extLst>
      <p:ext uri="{BB962C8B-B14F-4D97-AF65-F5344CB8AC3E}">
        <p14:creationId xmlns:p14="http://schemas.microsoft.com/office/powerpoint/2010/main" val="3132939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40D13-80D4-4016-B3CF-D13739CBA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4F139-8A08-2FC8-D2E0-42A21C63F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D027B-959C-E2FB-A481-B2379F10B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Mining from 4 active sites with the aim of obtaining a constant vat feed grade of 2-2.5.  High-grade ore will be blended with the 1 g/t ore.</a:t>
            </a:r>
          </a:p>
          <a:p>
            <a:r>
              <a:rPr lang="en-AU" dirty="0"/>
              <a:t>Another four potential mining areas are being examined at North Egat, two at south Egat and two at El Fawi-2.</a:t>
            </a:r>
          </a:p>
        </p:txBody>
      </p:sp>
    </p:spTree>
    <p:extLst>
      <p:ext uri="{BB962C8B-B14F-4D97-AF65-F5344CB8AC3E}">
        <p14:creationId xmlns:p14="http://schemas.microsoft.com/office/powerpoint/2010/main" val="2191112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8EFB2-4FBE-8E0A-2C0A-ECB66B66B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D799DE-A6CB-0772-8AF4-B1BC9FE998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  <p:txBody>
          <a:bodyPr/>
          <a:lstStyle/>
          <a:p>
            <a:endParaRPr lang="en-EG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4272B-ACF5-F6A2-F268-712DBA02B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Drilling at Eqat has been a logistical challenge due to the steep topography</a:t>
            </a:r>
          </a:p>
        </p:txBody>
      </p:sp>
    </p:spTree>
    <p:extLst>
      <p:ext uri="{BB962C8B-B14F-4D97-AF65-F5344CB8AC3E}">
        <p14:creationId xmlns:p14="http://schemas.microsoft.com/office/powerpoint/2010/main" val="1572477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28148-92A9-4044-B6E8-C7584E45E1A0}" type="datetime3">
              <a:rPr lang="en-US" smtClean="0"/>
              <a:t>10 May 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9128-07EC-752D-11BB-1D9266C93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D19D8-A92F-C9AF-F0AE-81685518E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D504E-AE0E-B164-54AD-9E6F8068A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B0984-5F60-935B-DA41-42DBB899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D9DB-9940-A540-93CD-CA49D2E48563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02495-4351-EC47-92D6-84FB94BC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356E1-9656-2D7F-6D65-3F6A5792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69987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8E67-A886-3C72-EA96-5EA6EBB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64CEB-7A5A-5017-2F32-6F482BA0D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01D3B-4AE9-3F97-68BA-6F81892AC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DFFAE-63D9-1761-210C-9BA4814D7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D9729-284A-A351-BD84-6D38DA645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98D95-B5E3-37E3-4336-86FCAD29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B47D8-BD34-A14D-8E5B-3BD8EC957D34}" type="datetime3">
              <a:rPr lang="en-US" smtClean="0"/>
              <a:t>10 May 2026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C87650-97D1-99A7-E6A1-58BE8ECD6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7B73C9-ABA7-1D5B-CE14-D97A7DF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81025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6CEEF-03EF-5770-BA6C-08523378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51D29-3727-1597-E9A9-31D97A2D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30C7-0593-4A45-AC84-FA73CF0E7F2B}" type="datetime3">
              <a:rPr lang="en-US" smtClean="0"/>
              <a:t>10 May 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585E0-8C8A-E8AC-FBB0-2A4ACD10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AF351-97D9-1D50-9A93-1CBB164A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140415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BB74F-54CA-0CE6-28E9-E170BA74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A76C1-1302-3C41-8AC7-A43B93E3B624}" type="datetime3">
              <a:rPr lang="en-US" smtClean="0"/>
              <a:t>10 May 2026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6A5DE0-A945-D9E9-3053-C975341F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C94F3-7CB8-A482-9C8D-EA172AAA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421108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1869-7646-B74F-4A64-0E623E98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96FD-D74C-EECD-B007-6DEB08104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648FE-4027-77B8-516C-9344BFFFF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C37CF-29B2-1493-E386-9D3878BD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CE01-D79F-DE45-9FE9-E7472985AE20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EFCDE-456A-7D7D-881E-73176C9F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22BCD-97B4-02CD-5DC9-E0B096DD9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484617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E12EE-508F-80D7-B7AA-FB3B1672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F4F302-09FF-3870-AF53-D59383976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7FB06-235B-1DD6-3B09-3F0250E83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BD1C2-44AD-B983-B256-E011405FF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06E8-3F08-4C47-BDA7-8A7493D7E982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0986C-E051-7A44-4B23-A899EE4D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C1882-AE77-66DC-B383-49D59426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923440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6D3E-4410-5511-9866-57CF0E71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F31C77-C96A-3CB5-C533-1D0EFCD4E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5BFFD-74B9-B4BD-F73B-D70B01EA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69FD-C93D-674E-A3E1-29B7DC324115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5CAB6-E51B-49C3-5FE1-D83A3DDE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C7389-E25E-26A1-FFA0-DFE552AF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3697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C6BE0-DC08-0B70-C2CA-9009AB971F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27EC8-C083-0828-54B8-87F77DB60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2FCB7-010A-6818-60FF-0EA507E0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FEA5-C68B-0340-A0C0-0DDB106C0F0A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6CBF6-1911-31A8-BA94-026AF4C2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16673-D79E-448B-4279-E5E66ED9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338787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05DC-BD40-8703-013B-AFAE66C2C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489EC-4E77-ED21-4DBC-29928D803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5B985-4D98-A941-F5F9-21034F6A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02C5-D4BF-D04B-BBF7-CE5C7FCDAF53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F39F9-D17B-B8FC-7AC0-DC7DE8E5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0802-9D74-B4D9-58E6-F57763B0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507601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AE3E-8072-F0D2-74EC-1CDBFD2E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129ED-1796-5928-7ABF-74A71B7D7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1C3D7-A099-C8AB-DCC5-954F15E0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6015-75D8-5742-AC66-72CC4E363852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2A7D8-58AC-2903-291D-DBFAFD64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A29DB-04BB-59A2-DAB4-2C60F57C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1924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A41A5-1043-4C75-EFBE-56A429C8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78353-AFB3-8515-EBBE-89EB8B600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64731-9E80-D03A-5445-A9749DE1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76C6-2AD7-1D4B-AE2F-EC1EEAB73B68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FC595-078C-94B3-78D5-B17D75C7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F9D5B-85BC-8F3B-9910-C02F79D1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82242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37A8-212A-220C-C9E2-08713CA6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C78E1-9567-D6E9-A0AB-BDDDE1987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A39CA-587B-BABE-08DD-405AA3A11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93488-46B5-45F7-C657-7FA8B379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01A5-E198-E148-9064-39732C10B8EE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13944-EA7E-0C5C-A3D4-2E1EA1B5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E5E3E-5079-A312-C8D7-4B832E45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730343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DC566-F1CE-9F61-D8A5-6C3DA355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C8E6A-33DB-5EE0-257D-4566F3895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06D5C-2F3F-B439-8364-D30679678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35FA6-D966-4EA8-36D1-9468537C2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91EC1F-91E4-BC40-5A2B-9E5BC21DA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AB018-BA29-B376-0480-4480FF33D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70061-61C8-9245-8927-10C61ABB9783}" type="datetime3">
              <a:rPr lang="en-US" smtClean="0"/>
              <a:t>10 May 2026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6C78E-53E7-C3B3-5F3D-DF68992C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0C325-65D9-75C9-EDCE-EEAD3045D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193169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4592A-3B11-C426-E38C-5C925988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B27821-CB2D-D4F8-B769-C2B7D451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DCD-3570-B248-8DFF-CDB633E85CF8}" type="datetime3">
              <a:rPr lang="en-US" smtClean="0"/>
              <a:t>10 May 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98B4D-7449-0F29-45CE-453AB289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7F72D-1058-2917-4655-1BEB1D84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60596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C055B-9975-D7B6-BE7E-F4C971AB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D65A-59F8-E24F-A54C-214985678916}" type="datetime3">
              <a:rPr lang="en-US" smtClean="0"/>
              <a:t>10 May 2026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FFD74C-C6D5-14B7-AD28-105C76B3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69AE2-5D70-EA7E-B20F-0BA2AB78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04244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B9BA-BB87-EE35-64B6-556EA7A3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84E62-55EA-A445-F854-976350BDC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31A09-8F03-104F-EB0E-CBE193DB2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EF06A-F365-181E-6053-C3D89254C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0513-A657-AE43-977D-6157524FCF66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817DF-D9C0-D29B-8EC5-961AA6FA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EE095-6318-9C09-A5EE-3C8902D3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648911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C2BBB-FE51-CB98-0DB7-8655FC9C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446C00-4DB4-443F-D052-423A32DBD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889A1-C5D4-8C8C-B70B-18B2C5322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5F951-8116-EE06-BAC5-EBAC4DB5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EC52-C1FF-4F47-9E5B-8FCEA6F249D3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1AD68-6B67-3166-C015-4E995A88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4820E-B7BD-9B84-0716-6298BC48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70108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79CF-AA5B-79F1-D40A-C0255FED3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62443-992E-2859-EDDA-C9385F99C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F77EC-07A7-C70D-4E6A-5E69220F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F475D-427F-AF46-AD95-7370848CAC40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29E38-0FD0-C451-A856-E3D577C0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EEACB-C436-DE71-02AD-92121947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571027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044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48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371" y="1406144"/>
            <a:ext cx="11827256" cy="51371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877E-144C-AB4E-9675-8755B75BC004}" type="datetime3">
              <a:rPr lang="en-US" smtClean="0"/>
              <a:t>10 May 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E7744-DAFD-E567-1F1B-DBBAC1351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4CDD5-09AF-A5A7-7706-842E094A0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FB687-77B5-35FB-E2CA-9566161A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148D1F-6DC8-B24E-BD90-102268CA8498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67079-A29E-59B7-495C-697DAADC3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B4BD3-8CF7-F882-D5CF-93C43F71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309382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8C278-64D2-BD2B-1795-2323BD2F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DC30F-4DE9-55C6-BDC5-7C7A2A882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A5501-E90F-67A9-F9ED-7D902516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5CB5B4-BA23-9946-AF17-4BD547694153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3B08-92C2-748C-370C-1E08CF96E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CA3CA-EAA7-9F84-8517-7E12C14B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993193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C471-BB6D-841A-FF52-BC4984921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A5938-1ADB-4397-08BD-FAE30B995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15505-BDD8-B0A0-A7E7-907E13DA4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7AFB6-1295-F8B9-8981-CA18DFDB9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6676BA-A6E5-3F4A-A12B-51D879C55C2E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5A566-2D30-B199-F262-C722C66AF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46A9-55E7-F383-AE85-04DD7A36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548424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E4FF-9957-13B8-63D6-F88987BB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F8AA1-4B03-480F-0358-8FF0C358C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85FD9-3A39-5C6D-FE63-C5A4EAA20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7BD7C-0B08-3195-8207-7B0481DFD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E3E34-D95D-78DD-F410-D1E98638C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C6A72-5AF3-3312-5FE5-FE74E447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2DF3C7-CC62-9448-9EE3-70452F5E13FF}" type="datetime3">
              <a:rPr lang="en-US" smtClean="0"/>
              <a:t>10 May 2026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B04A4-74B7-5B7E-A9F6-2D2DEC25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4CAFD-39A7-B7F3-CB7A-86B59871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116347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6A26-46BC-4611-1406-FCE88875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01D69-8FE6-CD9F-CE43-C9ABDF1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E0F7B3-B8A0-CF41-9E2C-4B0BC5E4A3EF}" type="datetime3">
              <a:rPr lang="en-US" smtClean="0"/>
              <a:t>10 May 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12982-586D-5AFA-A306-459E39203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DA375-4491-D880-8B56-B81AF1B0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85150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7BB00-6CE6-F20E-3E1B-536CC6DA1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2D9C71-E20F-8042-9E80-F5954959A2BE}" type="datetime3">
              <a:rPr lang="en-US" smtClean="0"/>
              <a:t>10 May 2026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C051B-5F10-52E8-21E9-EA9C7AF6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F3E02-6987-C691-F6BB-7B0F56D1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769127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1213-FFAD-9DCD-A462-9B653EA6D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B8256-A5C5-642A-0F7C-90FBC922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CB2C4-3ECD-667F-50D6-0897AF59D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07FBB-4A14-C321-A320-2CD05029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941187-EDB9-A645-978A-5D9A3E7276BB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7D85E-9B37-F2D6-3680-C99CC090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9D657-1C85-B0E6-3428-2DAC9593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15624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0E4A6-EAD8-712D-314E-11DA239F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92197-C4BF-97F5-B3C4-A8B622EA2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0F84B-280E-2FBE-78C3-CC03EC5CA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3C687-584E-8B01-D78D-8E9665A15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F10F5-4BD6-FC44-AFD5-53C14221D72F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9954B-CCC3-B360-9696-C35E3EE5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1B317-9910-6E20-B988-A29D2E73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37736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1FDB-8D45-A842-F8C3-DA01FF663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ABCEF-E339-35A7-EE29-6C7C63D12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6DFF-2052-FB4D-BBED-C6873508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AB379A-5534-8444-B2EA-44614296BB1E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C1EF5-1E94-0CCB-062D-C11289A5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E33EA-AEFF-A9F7-F149-4AE33DD0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626575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18C7E-DDB5-6A42-FDA2-0E5C5A096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557F6-7A8C-36F2-ACAD-86330ECA5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971F8-CEC7-8A02-1521-848A647E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42A815-0E7E-3B4B-A96B-DCDD33934A47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EAE7-4F39-EB08-FC4D-2FE2BA11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4A267-F98A-1275-061C-64456ECF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429481-8618-5149-A5D2-C5F3F45F6E9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3803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371" y="1406144"/>
            <a:ext cx="11827256" cy="51371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0853-0903-DE46-8864-B09C4A206748}" type="datetime3">
              <a:rPr lang="en-US" smtClean="0"/>
              <a:t>10 May 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5AC39-2148-2466-CEC9-6452A9204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B2602-46B5-1992-18B7-B18271493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B15B0-902B-0E36-E5D6-398D2B8B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14858-51F6-7947-BDA8-DBEC54067A48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8F95D-6CAD-8094-63FD-642253AE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31C61-60A2-1135-33B9-DE2A68AC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113326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E462F-8FEC-9A9B-2C80-311A5897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D9795-5E55-0564-92EE-B8C3A518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B91C-1414-7896-AB00-572B5D91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35325-8FC8-D34E-9FC5-F54115232B13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94DE1-5024-5BB2-A11F-9F71D0E0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A17AA-5CD3-3468-8A10-15D6AA2F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876127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74E8-9C6F-2369-630B-0FFA9465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018B4-B663-0065-678E-A772E0AE2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B3F87-123E-9A1E-7621-B501221C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36A73-2BD2-594A-BCD4-881FA3B643A9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316DA-98E6-CC56-C1C3-66688A50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8A092-C422-A809-95B0-D2294D41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599852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E955-15A5-D8F6-1C60-4EC5D092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D3AE8-6117-7395-9455-BEA320D51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55B42-9576-F7BC-4361-CDB765FE7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5ACE9-8358-CCF0-1122-A92610AD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29F2-3434-3E48-97CD-B43B39BBE78C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DAC10-7A2B-A39F-BF71-0CCDFC8A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73B4-6EC7-8F95-FA45-6DDDF21DB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049493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20DA-E1DF-4A18-1826-36497B96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19C99-4D99-D2CB-C79B-872104872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0DECE-D0DF-8DD8-27C5-3636F30A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0BF42-AB42-9E6E-37A0-E71CFE6BB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208D2-63CF-7717-8403-34010319F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112D87-D18C-8DDE-F621-056DEC85F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01F38-8CC2-5843-9BB1-6F869BFB52E2}" type="datetime3">
              <a:rPr lang="en-US" smtClean="0"/>
              <a:t>10 May 2026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AB8C5-0B1C-5289-839F-141D584B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BE97CD-0684-5948-C06E-CEF8ACEB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759272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E908-DAE4-3C85-82B1-F73D5B63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D8062-BB25-0EB7-CEBF-FCC62ACF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02693-C1D8-9E42-A050-C71592B02884}" type="datetime3">
              <a:rPr lang="en-US" smtClean="0"/>
              <a:t>10 May 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4A0B5-A83C-ED90-6A0C-4FDFF21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A68F9-DC68-E7BE-59C1-7366CB8A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163778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ACC75-1832-15BA-7A20-FFCAA7DA5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1042-E7DB-F343-9C37-4C8D71306AA5}" type="datetime3">
              <a:rPr lang="en-US" smtClean="0"/>
              <a:t>10 May 2026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F5154B-20CE-FF75-75BA-E63560EB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290ED-E0EB-3E4E-076C-8DDBD787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88562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1078D-063B-51D8-F0E7-710DFCA75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527A-F109-5AC3-616B-B32043EA3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B356E-77D8-0CE8-8A4E-F74FAA788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020C0-1CD7-77EF-F2FF-62C912C3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47582-7608-7D4B-BF23-02026120B5DF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F2463-FF4B-1124-A5D3-D8897997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46165-8BDE-EC66-FC74-743E83FE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78808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B7D3-75FE-5486-C6B2-4BAD17BA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1CD85-9591-4540-7273-3AFFFADCE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399DF-E504-B269-5AEB-DD3E0D2E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A70CC-96C5-5726-BA98-7E45F3F6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77810-2748-DA42-AB08-FA20147134DA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B8FC8-2482-1969-6D85-270CE1CC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BF39F-8A6A-F5AD-03E7-6B251BDA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912263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1B5E-0175-9D8C-E261-5256E5E1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424935-0E3E-5FDB-E0A7-EA28C7354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4848B-F724-CD30-3EFC-5676E61B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5477-7282-0044-BF02-C3D94253EE0A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32AC8-6595-BF85-34E4-DD972A12D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2104C-FF5C-F71E-5DF1-38DE8938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53413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B1F7-DB26-5B48-ACDB-308D4B849B91}" type="datetime3">
              <a:rPr lang="en-US" smtClean="0"/>
              <a:t>10 May 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8C35B-1382-AAE9-DE9B-3FA745909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8366C-1EFB-0C2F-39EC-1572A9E8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AEFA-3D6E-F5D5-2322-C506C601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F221-3ECA-164E-B31A-6E470D877DC5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8B7D8-97B5-1A24-A4AF-659134C50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20B0E-8477-834A-B976-613E4B70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373996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365B6-106F-03EF-2FB2-F34372A2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C1321-1B39-50D1-BA86-CBDE4F8A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BF670-9A98-3E4A-AB2B-E168FF3461D4}" type="datetime3">
              <a:rPr lang="en-US" smtClean="0"/>
              <a:t>10 May 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B81B1-A16B-5E63-5C26-A33AB5C0D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D63341-EAAF-AE3A-99D1-493F7CC1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735186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765F-1C36-8476-CFA4-B3CE911F9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130358-424A-0F51-85EE-8FDAFF62F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05287-6AFE-51E1-A08B-798126E3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6A9F03-4DB9-B04C-B35F-B8C769BEE577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A474-29BC-78CD-8227-4F942E34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D9612-064B-0494-F088-4F85F52E5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128514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F41F-313A-3347-C4C8-524D1344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7CEFA-97D8-26E1-C926-96EF6A537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3C965-EDC3-E522-0978-F0F008F53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0E3465-8A73-0249-8F08-D55A9C6D1065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0D7F7-6B08-8F3C-B679-BD28F9EDE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5607-A0BF-3CDB-CFF9-AECC35A7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8898655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19689-08BF-7662-C689-76060BE1C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560B1-A798-278C-8F5F-90BA8C01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82206-CD99-7387-7585-19385532A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862E21-F3B9-B148-AE07-BBA42D4AA4F6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6DDAD-42ED-F686-8CEE-C79BABF2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4135-2B3A-DBF7-37C0-CC6F8610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103510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A95E-BE81-C2DA-FB5A-4310BC70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F4ABA-6D83-C111-D516-6BE3BA3D7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FCE27-1601-403A-7172-1C9930885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B4EA-3375-C2CD-2E6A-42823D3D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35FF8-4C09-3F4A-A4CF-BC741D5A7455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A8469-925B-67D9-55C8-A8935C7E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282FB-3234-23D8-F47C-B71AA4C3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9811001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5B91D-8862-499A-DA1B-04062BAD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896A2-F90B-905C-D445-E7D256767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6D4B6-66F6-F8CB-7F1C-E938483E8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45DF90-8711-87CC-DEC3-91069ED2A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7AED04-EBA9-6FA2-995F-3A6CDD295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19AE26-A143-7A76-EFF2-718CD8233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C84E8-D264-0740-9457-4744BC1BF8FF}" type="datetime3">
              <a:rPr lang="en-US" smtClean="0"/>
              <a:t>10 May 2026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358E3C-446C-0E05-D65F-C4A9E120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A234A-0BA9-23B4-3A23-941804776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575977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01A8D-F33F-B246-331F-42D9A697F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017D0-B3F2-91D5-3D00-2031E831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8C25C1-E8B7-1C47-A2C3-23108BC5BC51}" type="datetime3">
              <a:rPr lang="en-US" smtClean="0"/>
              <a:t>10 May 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13C46B-C72D-BAC5-F57D-056855D7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D2336-EAF8-8972-4F18-7D40D4B3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013030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753CF2-58E3-F20E-7ABC-2EAFAC53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8FCB1-C709-304B-ADE2-D6BA48A57BB0}" type="datetime3">
              <a:rPr lang="en-US" smtClean="0"/>
              <a:t>10 May 2026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B1C7E-E31E-F829-AF1F-744C5DA8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46F45-83D0-898C-FDFD-29354EA2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546047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05FE-C397-8202-6994-CBD007E5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97E82-95ED-50A4-5418-FD544FAF7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D3E43-C18E-A596-4C60-30329389D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1FF18-40BD-917B-2867-EB9AD0A72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70EB0-A9C5-AD42-9C04-A9A227CB1028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1A471-4795-D2E8-25BC-594656AE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BAD25-6FA4-47F3-49B0-50E0B697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30399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F91B-B40E-7149-8AE3-256AE94669C2}" type="datetime3">
              <a:rPr lang="en-US" smtClean="0"/>
              <a:t>10 May 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4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F70-D4C9-BA7E-4F87-2FB096FA6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FE0DD-6E35-3A50-894C-74D80D605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3FBAA-0161-B6F9-A2C1-1EAAB5025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03D09-2186-6F72-1ACD-1AAA4209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7D614A-6926-0A46-B087-19FD6B0D5824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8C5CF-3FFF-55AA-66C0-149E26B1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8BB05-5D4A-F539-5399-A52FA0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1212753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BD4C-F9F6-8B1D-F876-55339738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E51276-4E83-C574-94E7-211043106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0A145-6480-5EBC-0594-6BFFCE0C9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BFE49B-0C41-2544-9F31-E6BC61B66728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38B5F-E376-FBF5-EBCD-01FD427F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251BC-2A04-340B-4AC5-9CD1E8CD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706798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301174-3B52-CB17-C0AA-160BA2EFE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2FE62-D2F1-2E51-3C89-565675E3C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3C6D6-562F-6E52-FF62-F9F3CAF9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9A74E-4EF5-624A-B4D8-F9D8B23E675F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1C4A1-2986-8017-155B-7C480E37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4AD0C-963F-C86B-5E17-120800FA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2D44C-1BF7-184F-B2FB-8E4C16F670FC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4813072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CDF9E-3F48-F18D-6363-969A0523C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81BB40-0054-A2E8-4342-6E68EE3F0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AE012-DC65-09A7-2F2D-9D8C9EEA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168F7-DF8D-7B48-8BE0-FBC14D8EE02C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D1F16-B9C9-6756-7780-B5D4869A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20C9-781D-0EC4-C377-7B1CC464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521466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9F3AA-732C-1CBD-FB9F-51FD61B8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55F79-AF72-FFA6-C753-47E0B602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EA0F0-C862-3EB4-71E0-8983E3A1E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D46D5-E969-B644-9638-47577D9ADEA9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7D28B-8B88-41CC-94D8-E9CCE6BF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8EFB0-91AA-18BF-7CF4-9CE65DDF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0422189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6CE1-61BA-2E9D-C7F7-B766A8E9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3EA0-0D24-5078-DEF7-17A4E8142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1DD7F-B0D1-6F04-E440-7611F509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56360-B763-934E-A6C6-C9CBDDB9D4E5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4ACA7-F48E-5AE9-CB9E-A63A3577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2AE77-EE19-2C54-C0C0-B9A4830D2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103147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C3E6-BE9C-96EC-43D4-7E399A0F5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129FA-7C5B-54ED-80EC-BD0AD218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CEA24-106C-5FAA-9533-2EE0BEBBB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F5783-B957-FD55-DAF8-049C76AD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DDC5-277B-9148-BE22-F3A76F3DCBA9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C4D75-057D-7E2E-D0F4-C2A7209D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86092-93A0-840F-0376-5A924FDCD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4533657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6844B-0D3C-D8C6-344A-C4AA98EE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D9FAA-0DC6-1083-E0ED-87BD13FC0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86E51-01BB-A132-6697-1799710DF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CFCE47-589D-ECD4-8B32-72D43BF84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9794D-5FDE-470D-C83D-2B8922EC0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EE02B5-FBBE-0494-98B0-C3201D47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4CB74-8504-1747-9CD5-31DDFEFD875B}" type="datetime3">
              <a:rPr lang="en-US" smtClean="0"/>
              <a:t>10 May 2026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1F92D-FCDF-1DBD-16E7-BC37A849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539F2D-C80C-6A1C-123F-464F15C1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9709242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95D1-F6F2-AB29-F2F4-9D0A3313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C1C8D-F34B-EAB1-B680-5103A384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6DDF-7CCA-EA4B-AD83-3A76D19FF33D}" type="datetime3">
              <a:rPr lang="en-US" smtClean="0"/>
              <a:t>10 May 2026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D6C87-ED80-D610-D0A1-483C4AADA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4D570-21DC-F203-5449-8A656782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3762464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2061C-7C60-65A4-ECB8-ECCF69FF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CE7D-C02C-2A49-BC82-EA7DDCA3C7E9}" type="datetime3">
              <a:rPr lang="en-US" smtClean="0"/>
              <a:t>10 May 2026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82E14-4251-1C0F-B695-DB7ACDF6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2AA58-28E5-EDB0-952B-E19D93781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94959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84CD0-7E2E-CCC9-341D-B75F04E37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6E48A-8FA5-9994-8E27-13127E6AE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5ECE9-5C07-5061-47F4-EE23F9F2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AC94-127D-6943-BEB4-3FA5089F1BB9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FD983-4416-5022-BAB4-DC0670EA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46018-141E-4FB3-CE46-76359C51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142813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E5F3-257D-9E35-D3CB-FBF6FF0B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9B78D-816C-2084-DF38-603B5B2BE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14288-A6F1-5386-C9FC-F99A46965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211B6-1201-A3A7-B496-B833B13F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26C1D-0DF6-B947-BE97-BDB195642832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C305E-CBB8-5AE2-116E-AC73EADE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13C2-4BC1-B23C-EDD4-C134918B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5567125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68F0-80AB-5925-6135-9B80458C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7B0FA8-BE34-6F4C-CB17-48EB4C65D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18F7E-CEDF-5873-5B4C-984242E18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83FB5-9138-B027-F641-5114D724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A541-328D-3C4A-A8A3-C6360CBE1EF1}" type="datetime3">
              <a:rPr lang="en-US" smtClean="0"/>
              <a:t>10 May 2026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0D28-D276-4D8B-B6F6-0DF1B912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E173C-A316-41B7-54B5-F09D4B8F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503714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1" y="1371600"/>
            <a:ext cx="10468864" cy="1828800"/>
          </a:xfrm>
          <a:ln>
            <a:noFill/>
          </a:ln>
        </p:spPr>
        <p:txBody>
          <a:bodyPr vert="horz" tIns="0" rIns="2560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572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25603"/>
          <a:lstStyle>
            <a:lvl1pPr marL="0" marR="45721" indent="0" algn="r">
              <a:buNone/>
              <a:defRPr>
                <a:solidFill>
                  <a:schemeClr val="tx1"/>
                </a:solidFill>
              </a:defRPr>
            </a:lvl1pPr>
            <a:lvl2pPr marL="457209" indent="0" algn="ctr">
              <a:buNone/>
            </a:lvl2pPr>
            <a:lvl3pPr marL="914418" indent="0" algn="ctr">
              <a:buNone/>
            </a:lvl3pPr>
            <a:lvl4pPr marL="1371627" indent="0" algn="ctr">
              <a:buNone/>
            </a:lvl4pPr>
            <a:lvl5pPr marL="1828837" indent="0" algn="ctr">
              <a:buNone/>
            </a:lvl5pPr>
            <a:lvl6pPr marL="2286046" indent="0" algn="ctr">
              <a:buNone/>
            </a:lvl6pPr>
            <a:lvl7pPr marL="2743255" indent="0" algn="ctr">
              <a:buNone/>
            </a:lvl7pPr>
            <a:lvl8pPr marL="3200464" indent="0" algn="ctr">
              <a:buNone/>
            </a:lvl8pPr>
            <a:lvl9pPr marL="3657673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2C19-AC26-654C-87A3-3960AE878621}" type="datetime3">
              <a:rPr lang="en-US" smtClean="0"/>
              <a:t>10 May 2026</a:t>
            </a:fld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4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F91B-B40E-7149-8AE3-256AE94669C2}" type="datetime3">
              <a:rPr lang="en-US" smtClean="0"/>
              <a:t>10 May 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18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572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5"/>
            <a:ext cx="10363200" cy="1509712"/>
          </a:xfrm>
        </p:spPr>
        <p:txBody>
          <a:bodyPr lIns="64008" rIns="64008" anchor="t"/>
          <a:lstStyle>
            <a:lvl1pPr marL="0" indent="0">
              <a:buNone/>
              <a:defRPr sz="2214">
                <a:solidFill>
                  <a:schemeClr val="tx1"/>
                </a:solidFill>
              </a:defRPr>
            </a:lvl1pPr>
            <a:lvl2pPr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C400-4EFC-104E-BCC1-F297FDD5EED6}" type="datetime3">
              <a:rPr lang="en-US" smtClean="0"/>
              <a:t>10 May 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5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571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571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AC1E-2A0E-E041-B834-5C426F894766}" type="datetime3">
              <a:rPr lang="en-US" smtClean="0"/>
              <a:t>10 May 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91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64008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855249"/>
            <a:ext cx="5386917" cy="659352"/>
          </a:xfrm>
        </p:spPr>
        <p:txBody>
          <a:bodyPr lIns="64008" tIns="0" rIns="64008" bIns="0" anchor="ctr">
            <a:noAutofit/>
          </a:bodyPr>
          <a:lstStyle>
            <a:lvl1pPr marL="0" indent="0">
              <a:buNone/>
              <a:defRPr sz="2429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786" b="1"/>
            </a:lvl3pPr>
            <a:lvl4pPr>
              <a:buNone/>
              <a:defRPr sz="1571" b="1"/>
            </a:lvl4pPr>
            <a:lvl5pPr>
              <a:buNone/>
              <a:defRPr sz="1571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4" cy="654843"/>
          </a:xfrm>
        </p:spPr>
        <p:txBody>
          <a:bodyPr lIns="64008" tIns="0" rIns="64008" bIns="0" anchor="ctr"/>
          <a:lstStyle>
            <a:lvl1pPr marL="0" indent="0">
              <a:buNone/>
              <a:defRPr sz="2429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786" b="1"/>
            </a:lvl3pPr>
            <a:lvl4pPr>
              <a:buNone/>
              <a:defRPr sz="1571" b="1"/>
            </a:lvl4pPr>
            <a:lvl5pPr>
              <a:buNone/>
              <a:defRPr sz="1571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2514600"/>
            <a:ext cx="5386917" cy="3845720"/>
          </a:xfrm>
        </p:spPr>
        <p:txBody>
          <a:bodyPr tIns="0"/>
          <a:lstStyle>
            <a:lvl1pPr>
              <a:defRPr sz="2214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4" cy="3845720"/>
          </a:xfrm>
        </p:spPr>
        <p:txBody>
          <a:bodyPr tIns="0"/>
          <a:lstStyle>
            <a:lvl1pPr>
              <a:defRPr sz="2214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AF51-D4E2-BB45-A4C9-5F88EDC82424}" type="datetime3">
              <a:rPr lang="en-US" smtClean="0"/>
              <a:t>10 May 2026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48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6400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756B2-5DFF-2F43-9CEF-FA93F4752C7A}" type="datetime3">
              <a:rPr lang="en-US" smtClean="0"/>
              <a:t>10 May 2026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0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AE5DC-F56B-5847-A6C9-C27A0F3633AC}" type="datetime3">
              <a:rPr lang="en-US" smtClean="0"/>
              <a:t>10 May 2026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8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571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25603" rIns="25603"/>
          <a:lstStyle>
            <a:lvl1pPr marL="0" indent="0" algn="l">
              <a:buNone/>
              <a:defRPr sz="1429"/>
            </a:lvl1pPr>
            <a:lvl2pPr indent="0" algn="l">
              <a:buNone/>
              <a:defRPr sz="1214"/>
            </a:lvl2pPr>
            <a:lvl3pPr indent="0" algn="l">
              <a:buNone/>
              <a:defRPr sz="1000"/>
            </a:lvl3pPr>
            <a:lvl4pPr indent="0" algn="l">
              <a:buNone/>
              <a:defRPr sz="929"/>
            </a:lvl4pPr>
            <a:lvl5pPr indent="0" algn="l">
              <a:buNone/>
              <a:defRPr sz="929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4" y="1676400"/>
            <a:ext cx="6815666" cy="4572000"/>
          </a:xfrm>
        </p:spPr>
        <p:txBody>
          <a:bodyPr tIns="0"/>
          <a:lstStyle>
            <a:lvl1pPr>
              <a:defRPr sz="2786"/>
            </a:lvl1pPr>
            <a:lvl2pPr>
              <a:defRPr sz="2571"/>
            </a:lvl2pPr>
            <a:lvl3pPr>
              <a:defRPr sz="2429"/>
            </a:lvl3pPr>
            <a:lvl4pPr>
              <a:defRPr sz="2000"/>
            </a:lvl4pPr>
            <a:lvl5pPr>
              <a:defRPr sz="1786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9CD5C-4D5F-E24F-9418-9D0F6D98D4ED}" type="datetime3">
              <a:rPr lang="en-US" smtClean="0"/>
              <a:t>10 May 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99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0FBE-7012-D0D4-BFB8-E08054E5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3843A-1E05-31A9-1FD0-88339916D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B626D-DFE2-D193-352D-B143AA92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A0B-67AA-8E47-ACB8-037386959384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D81F6-05A0-E1C4-6F69-A8AE8B7D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8F564-D842-C282-4276-6E8A8199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3179616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eaLnBrk="1" latinLnBrk="0" hangingPunct="1"/>
            <a:endParaRPr kumimoji="0" lang="en-US" sz="1786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80" y="5359770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eaLnBrk="1" latinLnBrk="0" hangingPunct="1"/>
            <a:endParaRPr kumimoji="0" lang="en-US" sz="1786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176997"/>
            <a:ext cx="2950464" cy="1582621"/>
          </a:xfrm>
        </p:spPr>
        <p:txBody>
          <a:bodyPr vert="horz" lIns="64008" tIns="64008" rIns="64008" bIns="64008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89611" rIns="64008" bIns="64008" anchor="t"/>
          <a:lstStyle>
            <a:lvl1pPr marL="0" indent="0" algn="l">
              <a:spcBef>
                <a:spcPts val="250"/>
              </a:spcBef>
              <a:buFontTx/>
              <a:buNone/>
              <a:defRPr sz="1286"/>
            </a:lvl1pPr>
            <a:lvl2pPr>
              <a:defRPr sz="1214"/>
            </a:lvl2pPr>
            <a:lvl3pPr>
              <a:defRPr sz="1000"/>
            </a:lvl3pPr>
            <a:lvl4pPr>
              <a:defRPr sz="929"/>
            </a:lvl4pPr>
            <a:lvl5pPr>
              <a:defRPr sz="929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E354C-5E70-9044-BD0B-6BB7A7BD4885}" type="datetime3">
              <a:rPr lang="en-US" smtClean="0"/>
              <a:t>10 May 2026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2"/>
            <a:ext cx="812800" cy="365125"/>
          </a:xfrm>
        </p:spPr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14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786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7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786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7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8984-861F-394C-8D5F-856E64A2A310}" type="datetime3">
              <a:rPr lang="en-US" smtClean="0"/>
              <a:t>10 May 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04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CBC6-DFE2-AE4E-B6B7-FF9DE10FA7A8}" type="datetime3">
              <a:rPr lang="en-US" smtClean="0"/>
              <a:t>10 May 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GCA Mineral Forum Hong Kong, September 2014 - JORC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14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EE1A5-27C6-775B-156C-704C5B68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388F2-24A5-B321-B3DB-CEF626215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823EB-4C0E-00A1-A434-9CFEC46F4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6093-C7AE-CF44-B290-AA9327315F49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0CD36-EF8B-8A92-CEC5-FD39DF3F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F5691-D5B1-8779-0989-BC90F858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91022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50" r:id="rId6"/>
  </p:sldLayoutIdLst>
  <p:hf hdr="0" ft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95A645-EE9B-9A79-0CC4-DD699B7F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AB162-1585-8030-7456-9134C52C3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BCD7-2A6E-1598-D4D0-912E35EF8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237B37-59C5-0C43-8283-8A7B243F8388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BA677-B3EB-4E79-95A5-C173C2F7D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99329-63B0-6399-F1AE-4E0C3E86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E4F7B3-B1F0-2947-9E6A-F84FD08D41C6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90778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CA2C6F-100F-D185-0AEA-274FAE6D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B27DB-8F26-F66D-0E6C-146E3B75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B63C6-0476-635D-B43A-3E08BD42A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B277F0-ADF9-024D-92D7-40413B8D39E5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0C468-D698-48A8-203A-4CB6170D9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59574-AA6A-6F29-37BD-0D01A88CE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98D999-5C28-A34C-8BE8-0E39013D0085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9654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36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BB507D-56FD-4A15-6161-658C757A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989CE-564A-06F4-8AFF-2CAC8B411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B15D9-8EC8-39C7-815A-9BCE4066F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7A5E62-16B6-374D-AA4D-3395DED82BAB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AE3A1-59B3-F12F-3993-8676DFCED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ED0BD-5E4D-74A4-FE19-1A4CDB344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588301-6AB5-F64D-B743-2525437D1FA8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84505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604E83-AF67-DD11-0076-599388CB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88B16-CDCA-AA64-03F2-E8092EB5A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D44E4-0E88-4E77-301E-C7FFA6DF4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A1E536-053A-3549-8BE1-6714826C997B}" type="datetime3">
              <a:rPr lang="en-US" smtClean="0"/>
              <a:t>10 May 2026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8496F-E24E-39C3-44A0-D8058DBEB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GCA Mineral Forum Hong Kong, September 2014 - JORC 2012</a:t>
            </a:r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448D3-1DE5-8300-7D86-6DD45CE90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2A885-2CD1-1A4E-89BD-0638415E50D1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944118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786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786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1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5699C3-6283-4043-B64E-ADE8F9129BF0}" type="datetime3">
              <a:rPr lang="en-US" smtClean="0"/>
              <a:t>10 May 2026</a:t>
            </a:fld>
            <a:endParaRPr lang="en-A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2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1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AU"/>
              <a:t>GCA Mineral Forum Hong Kong, September 2014 - JORC 2012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2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14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4872E2-2530-40DE-8ACC-55D3D6C11DE4}" type="slidenum">
              <a:rPr lang="en-AU" smtClean="0"/>
              <a:pPr/>
              <a:t>‹#›</a:t>
            </a:fld>
            <a:endParaRPr lang="en-AU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786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786"/>
            </a:p>
          </p:txBody>
        </p:sp>
      </p:grpSp>
    </p:spTree>
    <p:extLst>
      <p:ext uri="{BB962C8B-B14F-4D97-AF65-F5344CB8AC3E}">
        <p14:creationId xmlns:p14="http://schemas.microsoft.com/office/powerpoint/2010/main" val="89244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5" indent="-274325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571" kern="1200">
          <a:solidFill>
            <a:schemeClr val="tx1"/>
          </a:solidFill>
          <a:latin typeface="+mn-lt"/>
          <a:ea typeface="+mn-ea"/>
          <a:cs typeface="+mn-cs"/>
        </a:defRPr>
      </a:lvl1pPr>
      <a:lvl2pPr marL="640093" indent="-24689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29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indent="-24689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071" kern="1200">
          <a:solidFill>
            <a:schemeClr val="tx1"/>
          </a:solidFill>
          <a:latin typeface="+mn-lt"/>
          <a:ea typeface="+mn-ea"/>
          <a:cs typeface="+mn-cs"/>
        </a:defRPr>
      </a:lvl3pPr>
      <a:lvl4pPr marL="1188744" indent="-21031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69" indent="-21031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95" indent="-21031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1920278" indent="-18288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57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604" indent="-182884" algn="l" rtl="0" eaLnBrk="1" latinLnBrk="0" hangingPunct="1">
        <a:spcBef>
          <a:spcPct val="20000"/>
        </a:spcBef>
        <a:buClr>
          <a:schemeClr val="tx2"/>
        </a:buClr>
        <a:buChar char="•"/>
        <a:defRPr kumimoji="0" sz="1571" kern="1200">
          <a:solidFill>
            <a:schemeClr val="tx1"/>
          </a:solidFill>
          <a:latin typeface="+mn-lt"/>
          <a:ea typeface="+mn-ea"/>
          <a:cs typeface="+mn-cs"/>
        </a:defRPr>
      </a:lvl8pPr>
      <a:lvl9pPr marL="2468929" indent="-18288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29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B26BB-C1E0-BDED-8AC3-24671F6F2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568546-FD17-F529-3357-5E5C4A637B63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38100">
            <a:solidFill>
              <a:srgbClr val="B3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8">
            <a:extLst>
              <a:ext uri="{FF2B5EF4-FFF2-40B4-BE49-F238E27FC236}">
                <a16:creationId xmlns:a16="http://schemas.microsoft.com/office/drawing/2014/main" id="{5EFA210E-8A6B-238E-78F2-06B670B5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972800" cy="1143000"/>
          </a:xfrm>
        </p:spPr>
        <p:txBody>
          <a:bodyPr>
            <a:normAutofit/>
          </a:bodyPr>
          <a:lstStyle/>
          <a:p>
            <a:r>
              <a:rPr lang="en-EG" sz="44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841F8D-B737-0849-5AFA-7E20F27B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7D89FE-ABAA-7129-0E84-A9F61F92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2" y="1232465"/>
            <a:ext cx="12191999" cy="562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ADF74-E79E-72B7-2696-184A6DA7F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9FF697-B50B-727B-09CF-A943B4B1CA6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7409E359-BEAE-2A93-5B75-C1EC107CD976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14F3C2-82CB-39CA-D3B7-BF76F32A7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71D6C-286A-66EC-1F8B-3C1F5A445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/>
            <a:endParaRPr lang="en-E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46F5A7-B5D7-F58E-24C4-7A6A564D6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1295399"/>
            <a:ext cx="11953875" cy="53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9E8D090-637F-46B4-BEAB-843CCD2056E5}"/>
              </a:ext>
            </a:extLst>
          </p:cNvPr>
          <p:cNvSpPr txBox="1">
            <a:spLocks/>
          </p:cNvSpPr>
          <p:nvPr/>
        </p:nvSpPr>
        <p:spPr>
          <a:xfrm>
            <a:off x="7620000" y="1928670"/>
            <a:ext cx="4419599" cy="4499199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endParaRPr lang="en-AU" dirty="0">
              <a:latin typeface="+mj-lt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BC0B72B-7AD1-4C72-967C-B6250B636CD1}"/>
              </a:ext>
            </a:extLst>
          </p:cNvPr>
          <p:cNvSpPr txBox="1">
            <a:spLocks/>
          </p:cNvSpPr>
          <p:nvPr/>
        </p:nvSpPr>
        <p:spPr>
          <a:xfrm>
            <a:off x="102758" y="1367793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 fontScale="92500"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800" b="1" dirty="0">
                <a:ea typeface="+mj-ea"/>
                <a:cs typeface="Calibri"/>
              </a:rPr>
              <a:t>Eqat Gold Project – </a:t>
            </a:r>
            <a:r>
              <a:rPr lang="en-AE" sz="2800" b="1" dirty="0">
                <a:ea typeface="+mj-ea"/>
                <a:cs typeface="Calibri"/>
              </a:rPr>
              <a:t>Summary of </a:t>
            </a:r>
            <a:r>
              <a:rPr lang="en-AE" sz="2800" b="1">
                <a:ea typeface="+mj-ea"/>
                <a:cs typeface="Calibri"/>
              </a:rPr>
              <a:t>Exploration W</a:t>
            </a:r>
            <a:r>
              <a:rPr lang="en-US" sz="2800" b="1" dirty="0">
                <a:ea typeface="+mj-ea"/>
                <a:cs typeface="Calibri"/>
              </a:rPr>
              <a:t>o</a:t>
            </a:r>
            <a:r>
              <a:rPr lang="en-AE" sz="2800" b="1">
                <a:ea typeface="+mj-ea"/>
                <a:cs typeface="Calibri"/>
              </a:rPr>
              <a:t>rk </a:t>
            </a:r>
            <a:r>
              <a:rPr lang="en-AU" sz="2800" b="1" dirty="0">
                <a:ea typeface="+mj-ea"/>
                <a:cs typeface="Calibri"/>
              </a:rPr>
              <a:t>Completed to Jan 2026</a:t>
            </a:r>
            <a:r>
              <a:rPr lang="en-AE" sz="2800" b="1">
                <a:ea typeface="+mj-ea"/>
                <a:cs typeface="Calibri"/>
              </a:rPr>
              <a:t> </a:t>
            </a:r>
            <a:endParaRPr lang="en-AE" sz="2800" b="1" dirty="0">
              <a:ea typeface="+mj-ea"/>
              <a:cs typeface="Calibri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AD22D25-B0A0-4F70-A811-3F5AE8D3394C}"/>
              </a:ext>
            </a:extLst>
          </p:cNvPr>
          <p:cNvSpPr txBox="1">
            <a:spLocks/>
          </p:cNvSpPr>
          <p:nvPr/>
        </p:nvSpPr>
        <p:spPr>
          <a:xfrm>
            <a:off x="7772400" y="1928670"/>
            <a:ext cx="3962123" cy="4499197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AU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B722A-D64D-44D8-8D23-87E9560ACF54}"/>
              </a:ext>
            </a:extLst>
          </p:cNvPr>
          <p:cNvSpPr txBox="1"/>
          <p:nvPr/>
        </p:nvSpPr>
        <p:spPr>
          <a:xfrm>
            <a:off x="8382001" y="5978559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+mj-lt"/>
              </a:rPr>
              <a:t>Drainage sampling</a:t>
            </a:r>
          </a:p>
        </p:txBody>
      </p:sp>
      <p:pic>
        <p:nvPicPr>
          <p:cNvPr id="3" name="Picture 2" descr="A group of construction workers on a construction site&#10;&#10;AI-generated content may be incorrect.">
            <a:extLst>
              <a:ext uri="{FF2B5EF4-FFF2-40B4-BE49-F238E27FC236}">
                <a16:creationId xmlns:a16="http://schemas.microsoft.com/office/drawing/2014/main" id="{411AB410-93FC-DAEF-377A-D9438E361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304" y="1928669"/>
            <a:ext cx="6448295" cy="46535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540022-5BF2-4689-2DF4-6E85C98B5C3A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6A3A1A20-842F-3CF3-631F-2242A8466A79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26E51A-E280-BC46-61B7-AEF2BF6F9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85593CA-78A4-AB16-64A4-76B32A2C3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887074"/>
              </p:ext>
            </p:extLst>
          </p:nvPr>
        </p:nvGraphicFramePr>
        <p:xfrm>
          <a:off x="152400" y="1899690"/>
          <a:ext cx="5334000" cy="48821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25352">
                  <a:extLst>
                    <a:ext uri="{9D8B030D-6E8A-4147-A177-3AD203B41FA5}">
                      <a16:colId xmlns:a16="http://schemas.microsoft.com/office/drawing/2014/main" val="1580428903"/>
                    </a:ext>
                  </a:extLst>
                </a:gridCol>
                <a:gridCol w="2108648">
                  <a:extLst>
                    <a:ext uri="{9D8B030D-6E8A-4147-A177-3AD203B41FA5}">
                      <a16:colId xmlns:a16="http://schemas.microsoft.com/office/drawing/2014/main" val="1211557207"/>
                    </a:ext>
                  </a:extLst>
                </a:gridCol>
              </a:tblGrid>
              <a:tr h="3251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Item</a:t>
                      </a:r>
                    </a:p>
                  </a:txBody>
                  <a:tcPr marL="8525" marR="8525" marT="93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Total to Date</a:t>
                      </a:r>
                    </a:p>
                  </a:txBody>
                  <a:tcPr marL="8525" marR="8525" marT="9377" marB="0" anchor="b"/>
                </a:tc>
                <a:extLst>
                  <a:ext uri="{0D108BD9-81ED-4DB2-BD59-A6C34878D82A}">
                    <a16:rowId xmlns:a16="http://schemas.microsoft.com/office/drawing/2014/main" val="3443263473"/>
                  </a:ext>
                </a:extLst>
              </a:tr>
              <a:tr h="7686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Acquisition &amp; Interpretation of satellite imagery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800 km2 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2594758503"/>
                  </a:ext>
                </a:extLst>
              </a:tr>
              <a:tr h="6405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Geological mapping &amp; Interpretation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695 km2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265521601"/>
                  </a:ext>
                </a:extLst>
              </a:tr>
              <a:tr h="3251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Structural study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Eqat &amp; El Fawi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2399703888"/>
                  </a:ext>
                </a:extLst>
              </a:tr>
              <a:tr h="3251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Geochemical sample (surface)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&gt; 11,000 Samples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4260016865"/>
                  </a:ext>
                </a:extLst>
              </a:tr>
              <a:tr h="8660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Drilling (RC &amp; Diamond)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828 holes, 99,559 m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792545117"/>
                  </a:ext>
                </a:extLst>
              </a:tr>
              <a:tr h="325110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Drilling samples (RC / Diamond)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EG" sz="1800" kern="1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44,903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2315523123"/>
                  </a:ext>
                </a:extLst>
              </a:tr>
              <a:tr h="325110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800" kern="1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Metallurgical &amp; Geotech. sample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EG" sz="1800" kern="1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1,886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964747835"/>
                  </a:ext>
                </a:extLst>
              </a:tr>
              <a:tr h="325110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Total samples </a:t>
                      </a:r>
                      <a:r>
                        <a:rPr lang="en-US" sz="1800" b="1" kern="1200" dirty="0" err="1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Assyed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 to date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EG" sz="1800" b="1" kern="1200" dirty="0">
                          <a:solidFill>
                            <a:srgbClr val="FF0000"/>
                          </a:solidFill>
                          <a:latin typeface="+mn-lt"/>
                          <a:ea typeface="+mj-ea"/>
                          <a:cs typeface="Calibri"/>
                        </a:rPr>
                        <a:t>57,789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2222407285"/>
                  </a:ext>
                </a:extLst>
              </a:tr>
              <a:tr h="325110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Access roads constructed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&gt; 120 km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4008647053"/>
                  </a:ext>
                </a:extLst>
              </a:tr>
              <a:tr h="331112">
                <a:tc>
                  <a:txBody>
                    <a:bodyPr/>
                    <a:lstStyle/>
                    <a:p>
                      <a:pPr marL="0" algn="l" fontAlgn="ctr"/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Gold Occurrences Located</a:t>
                      </a:r>
                    </a:p>
                  </a:txBody>
                  <a:tcPr marL="8525" marR="8525" marT="9377" marB="0" anchor="ctr"/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j-ea"/>
                          <a:cs typeface="Calibri"/>
                        </a:rPr>
                        <a:t>56 Occurrences</a:t>
                      </a:r>
                    </a:p>
                  </a:txBody>
                  <a:tcPr marL="8525" marR="8525" marT="9377" marB="0" anchor="ctr"/>
                </a:tc>
                <a:extLst>
                  <a:ext uri="{0D108BD9-81ED-4DB2-BD59-A6C34878D82A}">
                    <a16:rowId xmlns:a16="http://schemas.microsoft.com/office/drawing/2014/main" val="2364092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2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DD90D-D4A1-4CFD-A82E-09BD478D4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Project – Drilling on the edge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F5A41-8BB4-4135-A17B-323567AD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5394"/>
            <a:ext cx="7095471" cy="4575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BB1D5-C9FC-46B4-B54D-85E82AE50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97" r="12767"/>
          <a:stretch/>
        </p:blipFill>
        <p:spPr>
          <a:xfrm>
            <a:off x="7696200" y="1828800"/>
            <a:ext cx="4191000" cy="457539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A3780C-6134-AF61-EDA7-121798FA03E4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266EEED0-97FA-F2ED-AB58-B71CA9D2E4D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BDD91C-8FB7-C2FE-53ED-0ACC73D3A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72AD-10B2-E4DC-8073-97ED161C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526B28-AE9A-43D1-417D-7239DA3D05FE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3BD88061-440E-600D-2226-5C51B6106973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22812-C5E4-7B7F-F8A2-6B326868E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07EA52-C2DA-6C3B-8506-8C87793015C4}"/>
              </a:ext>
            </a:extLst>
          </p:cNvPr>
          <p:cNvSpPr txBox="1">
            <a:spLocks/>
          </p:cNvSpPr>
          <p:nvPr/>
        </p:nvSpPr>
        <p:spPr>
          <a:xfrm>
            <a:off x="591015" y="1246277"/>
            <a:ext cx="10972800" cy="579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b="1" kern="0" dirty="0">
                <a:solidFill>
                  <a:sysClr val="windowText" lastClr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– Mineral Resources :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D08ED-5145-5379-D827-EA090ECD21AC}"/>
              </a:ext>
            </a:extLst>
          </p:cNvPr>
          <p:cNvSpPr txBox="1"/>
          <p:nvPr/>
        </p:nvSpPr>
        <p:spPr>
          <a:xfrm>
            <a:off x="1015690" y="1928671"/>
            <a:ext cx="985582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combined Mineral Resources of the Eqat and El Fawi-2 deposits contain: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0.25 g/t Au lower cut-off 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total tonnes is 44.5 Mt at a grade of 1.57 g/t Au (cut grade 1.35 g/t) containing 2.251 Moz of gold (cut 1.948 Moz).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0.1 g/t Au lower cut-off 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AU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total tonnes is 64.1 Mt at a grade of 1.41 g/t (uncut) containing 2.904 Moz (uncut).</a:t>
            </a:r>
            <a:endParaRPr lang="en-AU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127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A6B99-5021-6A37-9410-14091A103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F5C5DF-1D9C-7975-DCAC-E6EFE5159606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7C9EEA16-9FC3-49C5-F84C-636D1187DE6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860BE-AED1-A93C-139A-BCC563026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0A994F-0B48-B454-4190-D308F88D9F7E}"/>
              </a:ext>
            </a:extLst>
          </p:cNvPr>
          <p:cNvSpPr txBox="1">
            <a:spLocks/>
          </p:cNvSpPr>
          <p:nvPr/>
        </p:nvSpPr>
        <p:spPr>
          <a:xfrm>
            <a:off x="591014" y="1246277"/>
            <a:ext cx="11448586" cy="5791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kern="0" dirty="0">
                <a:solidFill>
                  <a:sysClr val="windowText" lastClr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– Mineral Resources : 2025	</a:t>
            </a:r>
            <a:r>
              <a:rPr lang="en-AU" sz="2400" b="1" kern="0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(2.251 Moz, at lower cut off 0.25 g/t)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ECF1DC-A8A1-DA8A-90A0-E3C9A68309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33436"/>
            <a:ext cx="9366957" cy="2289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D179D2-3C2E-56A6-5CDC-0464F3D3A0D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4"/>
          <a:stretch/>
        </p:blipFill>
        <p:spPr bwMode="auto">
          <a:xfrm>
            <a:off x="1143000" y="4114800"/>
            <a:ext cx="9366956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969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1C300-C1BB-9D78-9B66-B43DAC7E6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11D416-9817-4465-9A9A-FA801BD8DB70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DFE8357D-1911-20B0-EB2E-B5FD44E431AA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12CB96-D129-5B09-BDB8-20A24F14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741A114-2FD0-4FB8-DEE8-548E5E5357BF}"/>
              </a:ext>
            </a:extLst>
          </p:cNvPr>
          <p:cNvSpPr txBox="1">
            <a:spLocks/>
          </p:cNvSpPr>
          <p:nvPr/>
        </p:nvSpPr>
        <p:spPr>
          <a:xfrm>
            <a:off x="591015" y="1246277"/>
            <a:ext cx="11296184" cy="579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kern="0" dirty="0">
                <a:solidFill>
                  <a:sysClr val="windowText" lastClr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– Mineral Resources : 2025	</a:t>
            </a:r>
            <a:r>
              <a:rPr lang="en-AU" sz="2400" b="1" kern="0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(2.9 Moz at lower cut off 0.1 g/t)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F50E44-9BA2-3563-16E1-321B98DE7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59323"/>
              </p:ext>
            </p:extLst>
          </p:nvPr>
        </p:nvGraphicFramePr>
        <p:xfrm>
          <a:off x="304800" y="1928671"/>
          <a:ext cx="7008572" cy="4780323"/>
        </p:xfrm>
        <a:graphic>
          <a:graphicData uri="http://schemas.openxmlformats.org/drawingml/2006/table">
            <a:tbl>
              <a:tblPr/>
              <a:tblGrid>
                <a:gridCol w="2456985">
                  <a:extLst>
                    <a:ext uri="{9D8B030D-6E8A-4147-A177-3AD203B41FA5}">
                      <a16:colId xmlns:a16="http://schemas.microsoft.com/office/drawing/2014/main" val="2847335605"/>
                    </a:ext>
                  </a:extLst>
                </a:gridCol>
                <a:gridCol w="1943746">
                  <a:extLst>
                    <a:ext uri="{9D8B030D-6E8A-4147-A177-3AD203B41FA5}">
                      <a16:colId xmlns:a16="http://schemas.microsoft.com/office/drawing/2014/main" val="4087308551"/>
                    </a:ext>
                  </a:extLst>
                </a:gridCol>
                <a:gridCol w="1249590">
                  <a:extLst>
                    <a:ext uri="{9D8B030D-6E8A-4147-A177-3AD203B41FA5}">
                      <a16:colId xmlns:a16="http://schemas.microsoft.com/office/drawing/2014/main" val="1227495694"/>
                    </a:ext>
                  </a:extLst>
                </a:gridCol>
                <a:gridCol w="1358251">
                  <a:extLst>
                    <a:ext uri="{9D8B030D-6E8A-4147-A177-3AD203B41FA5}">
                      <a16:colId xmlns:a16="http://schemas.microsoft.com/office/drawing/2014/main" val="2667061511"/>
                    </a:ext>
                  </a:extLst>
                </a:gridCol>
              </a:tblGrid>
              <a:tr h="2034951">
                <a:tc>
                  <a:txBody>
                    <a:bodyPr/>
                    <a:lstStyle/>
                    <a:p>
                      <a:pPr algn="l" fontAlgn="ctr"/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Eqat + El Fawi-2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Mineral Resources (Mt)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Grade g/t Au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8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Containe</a:t>
                      </a:r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1,000 Oz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1672"/>
                  </a:ext>
                </a:extLst>
              </a:tr>
              <a:tr h="686343">
                <a:tc>
                  <a:txBody>
                    <a:bodyPr/>
                    <a:lstStyle/>
                    <a:p>
                      <a:pPr algn="l" fontAlgn="ctr"/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515.99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9398488"/>
                  </a:ext>
                </a:extLst>
              </a:tr>
              <a:tr h="686343">
                <a:tc>
                  <a:txBody>
                    <a:bodyPr/>
                    <a:lstStyle/>
                    <a:p>
                      <a:pPr algn="l" fontAlgn="ctr"/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Indicated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1,158.42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552692"/>
                  </a:ext>
                </a:extLst>
              </a:tr>
              <a:tr h="686343">
                <a:tc>
                  <a:txBody>
                    <a:bodyPr/>
                    <a:lstStyle/>
                    <a:p>
                      <a:pPr algn="l" fontAlgn="b"/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Inferred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746.63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268809"/>
                  </a:ext>
                </a:extLst>
              </a:tr>
              <a:tr h="686343">
                <a:tc>
                  <a:txBody>
                    <a:bodyPr/>
                    <a:lstStyle/>
                    <a:p>
                      <a:pPr algn="l" fontAlgn="b"/>
                      <a:r>
                        <a:rPr lang="en-AU" sz="2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2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2,904.38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83710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EDAABED-1FC4-809E-6DA3-7F975F2C8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9"/>
          <a:stretch/>
        </p:blipFill>
        <p:spPr>
          <a:xfrm>
            <a:off x="7467600" y="1825394"/>
            <a:ext cx="4419599" cy="48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17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ED29B-93C2-F4EB-2B1A-C43CD455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3D438B-39C4-FA14-74F0-02A13DCF91DA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631BBAE6-E561-D162-2ACA-B1F5CCC77C3B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C1118-2897-1502-7153-9650DA162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A313614-1CEE-289C-92FE-593186E04BD9}"/>
              </a:ext>
            </a:extLst>
          </p:cNvPr>
          <p:cNvSpPr txBox="1">
            <a:spLocks/>
          </p:cNvSpPr>
          <p:nvPr/>
        </p:nvSpPr>
        <p:spPr>
          <a:xfrm>
            <a:off x="591015" y="1246277"/>
            <a:ext cx="10972800" cy="579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kern="0" dirty="0">
                <a:solidFill>
                  <a:sysClr val="windowText" lastClr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– Mineral Resources : 2025	(2.251 Moz)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5EDCE-8B26-0319-5C03-C6CC6E0AF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5" y="1676400"/>
            <a:ext cx="10935629" cy="48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7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85955-6CB6-5EB7-077A-93AB06C60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C72187-D67C-B433-AEC6-BBADC600B8A1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DDE3A811-DE59-413E-CF6C-AA07BFE2995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22BF5-C0E5-9DBC-EF35-7CD2314A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92CC2B1-C2FE-5C4E-72AA-7CBD2CFD6481}"/>
              </a:ext>
            </a:extLst>
          </p:cNvPr>
          <p:cNvSpPr txBox="1">
            <a:spLocks/>
          </p:cNvSpPr>
          <p:nvPr/>
        </p:nvSpPr>
        <p:spPr>
          <a:xfrm>
            <a:off x="591015" y="1246277"/>
            <a:ext cx="10972800" cy="579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kern="0" dirty="0">
                <a:solidFill>
                  <a:sysClr val="windowText" lastClr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– Exploration Target :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8147D-3AB7-34A6-1488-396BCD0C3CAE}"/>
              </a:ext>
            </a:extLst>
          </p:cNvPr>
          <p:cNvSpPr txBox="1"/>
          <p:nvPr/>
        </p:nvSpPr>
        <p:spPr>
          <a:xfrm>
            <a:off x="457200" y="1676400"/>
            <a:ext cx="11277600" cy="280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addition to the Mineral Resources an Exploration Target of approximately </a:t>
            </a:r>
            <a:r>
              <a:rPr lang="en-AU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1.8 to 8.8 million tonnes at 1.2 to 1.5 g/t Au </a:t>
            </a: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was estimated below the Egat Mineral Resource.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And a further Exploration Target of approximately </a:t>
            </a:r>
            <a:r>
              <a:rPr lang="en-AU" sz="2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0.6 to 3.3 million tonnes at 1.2 to 1.5 g/t Au </a:t>
            </a: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was estimated below the El Fawi-2 Mineral Resource down to 400m RL.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It must be noted that the potential quantity and grade of an Exploration Target estimate is conceptual in nature as there has been insufficient exploration to estimate a Mineral Resource and it is uncertain if further exploration will result in the estimation of a Mineral Resource for this target.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7524F-0681-3EEB-6D68-0252DD7FF233}"/>
              </a:ext>
            </a:extLst>
          </p:cNvPr>
          <p:cNvSpPr txBox="1"/>
          <p:nvPr/>
        </p:nvSpPr>
        <p:spPr>
          <a:xfrm>
            <a:off x="457200" y="4594398"/>
            <a:ext cx="110925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JORC Clause 17</a:t>
            </a:r>
          </a:p>
          <a:p>
            <a:r>
              <a:rPr lang="en-AU" sz="2000" dirty="0">
                <a:solidFill>
                  <a:srgbClr val="221E1F"/>
                </a:solidFill>
                <a:effectLst/>
                <a:latin typeface="AGaramond Bold"/>
                <a:ea typeface="Times New Roman" panose="02020603050405020304" pitchFamily="18" charset="0"/>
                <a:cs typeface="AGaramond Bold"/>
              </a:rPr>
              <a:t>An Exploration Target is a statement or estimate of the exploration potential of a mineral deposit in a defined geological setting where the statement or estimate, quoted as a range of tonnes and a range of grade (or quality), relates to mineralisation for which there has been insufficient exploration to estimate a Mineral Resource. </a:t>
            </a:r>
            <a:endParaRPr lang="en-AU" sz="2000" dirty="0">
              <a:effectLst/>
              <a:latin typeface="Myriad Pro Ligh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309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0FCBF-3F00-5621-D601-D9CF0111F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2EB65B-E67B-A1A4-7A99-51457AEAF5D0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F2EF2FA5-E6FA-AE36-72BD-58CEEFAE8D93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01F64-E239-BDD7-8ECD-2FB6C98B7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49244B6-670E-10FD-A87C-5F3D763440D3}"/>
              </a:ext>
            </a:extLst>
          </p:cNvPr>
          <p:cNvSpPr txBox="1">
            <a:spLocks/>
          </p:cNvSpPr>
          <p:nvPr/>
        </p:nvSpPr>
        <p:spPr>
          <a:xfrm>
            <a:off x="743415" y="1398677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Geology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A87761-909E-F105-F0F3-4FC43688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15" y="1825394"/>
            <a:ext cx="7486185" cy="4880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87B34-DB6E-540C-C201-04469691E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1825395"/>
            <a:ext cx="3218986" cy="48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88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439E4-CE82-75FF-3EBB-7680D50BF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4C8BF3-B048-8442-4FB4-C0A6BC9FF35B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7E1C72D0-8DDF-E23F-2046-F062D2AEF6C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B4B002-BB7E-7F5D-10E5-D584BF64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D48BCA-C9E0-9A2A-A821-541D9E171CFF}"/>
              </a:ext>
            </a:extLst>
          </p:cNvPr>
          <p:cNvSpPr txBox="1">
            <a:spLocks/>
          </p:cNvSpPr>
          <p:nvPr/>
        </p:nvSpPr>
        <p:spPr>
          <a:xfrm>
            <a:off x="743415" y="1398677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Eqat North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CFBDD0-49D1-1AE4-B279-097B207C6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294324"/>
              </p:ext>
            </p:extLst>
          </p:nvPr>
        </p:nvGraphicFramePr>
        <p:xfrm>
          <a:off x="457200" y="1825625"/>
          <a:ext cx="11353800" cy="4651371"/>
        </p:xfrm>
        <a:graphic>
          <a:graphicData uri="http://schemas.openxmlformats.org/drawingml/2006/table">
            <a:tbl>
              <a:tblPr firstRow="1" firstCol="1" bandRow="1"/>
              <a:tblGrid>
                <a:gridCol w="1932417">
                  <a:extLst>
                    <a:ext uri="{9D8B030D-6E8A-4147-A177-3AD203B41FA5}">
                      <a16:colId xmlns:a16="http://schemas.microsoft.com/office/drawing/2014/main" val="1624084496"/>
                    </a:ext>
                  </a:extLst>
                </a:gridCol>
                <a:gridCol w="1932417">
                  <a:extLst>
                    <a:ext uri="{9D8B030D-6E8A-4147-A177-3AD203B41FA5}">
                      <a16:colId xmlns:a16="http://schemas.microsoft.com/office/drawing/2014/main" val="1945333565"/>
                    </a:ext>
                  </a:extLst>
                </a:gridCol>
                <a:gridCol w="1932417">
                  <a:extLst>
                    <a:ext uri="{9D8B030D-6E8A-4147-A177-3AD203B41FA5}">
                      <a16:colId xmlns:a16="http://schemas.microsoft.com/office/drawing/2014/main" val="3032790545"/>
                    </a:ext>
                  </a:extLst>
                </a:gridCol>
                <a:gridCol w="2536439">
                  <a:extLst>
                    <a:ext uri="{9D8B030D-6E8A-4147-A177-3AD203B41FA5}">
                      <a16:colId xmlns:a16="http://schemas.microsoft.com/office/drawing/2014/main" val="375706754"/>
                    </a:ext>
                  </a:extLst>
                </a:gridCol>
                <a:gridCol w="3020110">
                  <a:extLst>
                    <a:ext uri="{9D8B030D-6E8A-4147-A177-3AD203B41FA5}">
                      <a16:colId xmlns:a16="http://schemas.microsoft.com/office/drawing/2014/main" val="2804529132"/>
                    </a:ext>
                  </a:extLst>
                </a:gridCol>
              </a:tblGrid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Hole-ID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From (m)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 (m)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Interval (m)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Au-g/t (uncut)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728319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ERC350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2.52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130946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45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3.23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752933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ERC359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3.33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586811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ERC375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114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3.07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951058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ERC375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115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132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3.58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625869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ERC377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7.04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057046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6.71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519117"/>
                  </a:ext>
                </a:extLst>
              </a:tr>
              <a:tr h="516819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12.31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54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771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BE195-DA69-AE34-CE37-4BCCBB57A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A1EFF3-5CCC-1C88-E481-01FE98EFAA9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38100">
            <a:solidFill>
              <a:srgbClr val="B3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8">
            <a:extLst>
              <a:ext uri="{FF2B5EF4-FFF2-40B4-BE49-F238E27FC236}">
                <a16:creationId xmlns:a16="http://schemas.microsoft.com/office/drawing/2014/main" id="{FC329D13-669B-3A1D-4D3C-05793355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972800" cy="1143000"/>
          </a:xfrm>
        </p:spPr>
        <p:txBody>
          <a:bodyPr>
            <a:normAutofit/>
          </a:bodyPr>
          <a:lstStyle/>
          <a:p>
            <a:r>
              <a:rPr lang="en-EG" sz="44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99302-EE4B-3435-CA3F-D24F2FE1B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1AAF58A0-F5F6-E9A5-8E76-A6F000987B14}"/>
              </a:ext>
            </a:extLst>
          </p:cNvPr>
          <p:cNvSpPr txBox="1">
            <a:spLocks/>
          </p:cNvSpPr>
          <p:nvPr/>
        </p:nvSpPr>
        <p:spPr>
          <a:xfrm>
            <a:off x="5181600" y="1579803"/>
            <a:ext cx="7162800" cy="5184111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The Arabian-Nubian Shield</a:t>
            </a:r>
            <a:br>
              <a:rPr lang="en-US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Often hailed as the ‘holy grail’ of mining, is poised to become Egypt’s cornerstone mineral asset, propelling economic growth and development.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This vast geological formation, spanning Egypt, Jordan, Ethiopia, Saudi Arabia, and Sudan, is a treasure trove of precious metals and minerals.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Doing Business in Egypt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Major signatory to multinational and bilateral trade agreements (8 trade)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c.10% of world trade passes through the Suez Canal.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Abundance of resources and committed to grow mining similar to O&amp;G sector.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 – O&amp;G US$40 Bn (c.15% GDP and c.50% FDI - Incl. BP, ENI, Shell)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 – c.0.5 M ounces of gold produced per annum (with significant upside potential)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xtensive Country-Wide Infrastructure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190,000 km country-wide paved road network, connecting 9 main ports and 11 airports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Extensive gov’t development programs in road, ports, hydro/wind/solar power, etc.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Right Geological Time &amp; Place.</a:t>
            </a:r>
          </a:p>
          <a:p>
            <a:endParaRPr lang="en-US" sz="1600" spc="-5" dirty="0">
              <a:solidFill>
                <a:schemeClr val="tx1">
                  <a:lumMod val="85000"/>
                  <a:lumOff val="15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endParaRPr lang="en-US" sz="1600" spc="-5" dirty="0">
              <a:solidFill>
                <a:schemeClr val="tx1">
                  <a:lumMod val="85000"/>
                  <a:lumOff val="15000"/>
                </a:schemeClr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377E02-8E16-E075-5250-476E7C35B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4904104" cy="53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273A6-2C74-0009-94C4-BB8436090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F9E2E0-8CF7-4E1E-97A2-6E7DC29E2AF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E02BBB1F-431B-9DF4-FE5D-4363E04DD06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EBB0E-DF5E-941C-E844-7081AC19C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0C67654-2EBA-6B69-0A1A-4F4CD03CC7AA}"/>
              </a:ext>
            </a:extLst>
          </p:cNvPr>
          <p:cNvSpPr txBox="1">
            <a:spLocks/>
          </p:cNvSpPr>
          <p:nvPr/>
        </p:nvSpPr>
        <p:spPr>
          <a:xfrm>
            <a:off x="743415" y="1398677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ERC375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pic>
        <p:nvPicPr>
          <p:cNvPr id="8" name="Picture 7" descr="A diagram of a train track&#10;&#10;Description automatically generated">
            <a:extLst>
              <a:ext uri="{FF2B5EF4-FFF2-40B4-BE49-F238E27FC236}">
                <a16:creationId xmlns:a16="http://schemas.microsoft.com/office/drawing/2014/main" id="{204445C8-5917-5154-F475-42DD06DC4E1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90800" y="1928669"/>
            <a:ext cx="6172200" cy="47769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14502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9AAD8-7209-035A-BD5A-3B4542AB9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C38BA0-7BAD-4FE7-9E4C-6D3FCD3BE18A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F07F5538-D70F-1CEC-75AC-A378AA624567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DE1A69-747C-1917-D781-FFABF1D38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814F0D6-B30D-5066-BAA3-533EC6E072F9}"/>
              </a:ext>
            </a:extLst>
          </p:cNvPr>
          <p:cNvSpPr txBox="1">
            <a:spLocks/>
          </p:cNvSpPr>
          <p:nvPr/>
        </p:nvSpPr>
        <p:spPr>
          <a:xfrm>
            <a:off x="743415" y="1398677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El-Fawi 2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509CD7B-406E-2B03-5B22-DFA131856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378832"/>
              </p:ext>
            </p:extLst>
          </p:nvPr>
        </p:nvGraphicFramePr>
        <p:xfrm>
          <a:off x="475785" y="1960146"/>
          <a:ext cx="11259016" cy="4803768"/>
        </p:xfrm>
        <a:graphic>
          <a:graphicData uri="http://schemas.openxmlformats.org/drawingml/2006/table">
            <a:tbl>
              <a:tblPr firstRow="1" firstCol="1" bandRow="1"/>
              <a:tblGrid>
                <a:gridCol w="1916285">
                  <a:extLst>
                    <a:ext uri="{9D8B030D-6E8A-4147-A177-3AD203B41FA5}">
                      <a16:colId xmlns:a16="http://schemas.microsoft.com/office/drawing/2014/main" val="3995273714"/>
                    </a:ext>
                  </a:extLst>
                </a:gridCol>
                <a:gridCol w="1916285">
                  <a:extLst>
                    <a:ext uri="{9D8B030D-6E8A-4147-A177-3AD203B41FA5}">
                      <a16:colId xmlns:a16="http://schemas.microsoft.com/office/drawing/2014/main" val="2273570343"/>
                    </a:ext>
                  </a:extLst>
                </a:gridCol>
                <a:gridCol w="1916285">
                  <a:extLst>
                    <a:ext uri="{9D8B030D-6E8A-4147-A177-3AD203B41FA5}">
                      <a16:colId xmlns:a16="http://schemas.microsoft.com/office/drawing/2014/main" val="2846562746"/>
                    </a:ext>
                  </a:extLst>
                </a:gridCol>
                <a:gridCol w="2515264">
                  <a:extLst>
                    <a:ext uri="{9D8B030D-6E8A-4147-A177-3AD203B41FA5}">
                      <a16:colId xmlns:a16="http://schemas.microsoft.com/office/drawing/2014/main" val="606365808"/>
                    </a:ext>
                  </a:extLst>
                </a:gridCol>
                <a:gridCol w="2994897">
                  <a:extLst>
                    <a:ext uri="{9D8B030D-6E8A-4147-A177-3AD203B41FA5}">
                      <a16:colId xmlns:a16="http://schemas.microsoft.com/office/drawing/2014/main" val="4157073737"/>
                    </a:ext>
                  </a:extLst>
                </a:gridCol>
              </a:tblGrid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Hole-id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From (m)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 (m)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Interval (m)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Au-g/t (uncut)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109956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FRC134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3.82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431963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</a:t>
                      </a:r>
                      <a:endParaRPr lang="en-AU" sz="2400" baseline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</a:t>
                      </a:r>
                      <a:endParaRPr lang="en-AU" sz="2400" baseline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en-AU" sz="2400" baseline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7.46</a:t>
                      </a:r>
                      <a:endParaRPr lang="en-AU" sz="2400" baseline="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359381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FRC138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3.82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3472353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5.14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515087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FRC141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112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171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2.77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552727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126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8.25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150852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FRC142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121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2.02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326408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ERC142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177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195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4.23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566949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FRC143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109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174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65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4.83</a:t>
                      </a:r>
                      <a:endParaRPr lang="en-AU" sz="24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225650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130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173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5.87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369375"/>
                  </a:ext>
                </a:extLst>
              </a:tr>
              <a:tr h="400314">
                <a:tc>
                  <a:txBody>
                    <a:bodyPr/>
                    <a:lstStyle/>
                    <a:p>
                      <a:pPr algn="ctr"/>
                      <a:r>
                        <a:rPr lang="en-AU" sz="2400" i="1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including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191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197</a:t>
                      </a:r>
                      <a:endParaRPr lang="en-AU" sz="24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aseline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3.42</a:t>
                      </a:r>
                      <a:endParaRPr lang="en-AU" sz="24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627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315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0932-4217-41E3-8242-9DD875A0E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15312A-9479-8D02-E586-5B33B4860EBD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126F5329-F4E5-34FE-D40F-98753473789A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1B017-287D-2578-DF81-33D7CC703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41D90BB-DC4A-38C5-A34E-EE2A3A4913A3}"/>
              </a:ext>
            </a:extLst>
          </p:cNvPr>
          <p:cNvSpPr txBox="1">
            <a:spLocks/>
          </p:cNvSpPr>
          <p:nvPr/>
        </p:nvSpPr>
        <p:spPr>
          <a:xfrm>
            <a:off x="743415" y="1398677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FRC143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A5A89D-CC65-E7E7-95E4-D45A0BDBD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000825"/>
            <a:ext cx="6136123" cy="46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61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C6EE-F349-0B64-81CD-D96A02E3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694A76-B9D6-CBB5-EF37-E3105180C38C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999466B4-376B-9EC4-2EC3-9FD4F2FD2363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8E73C-E94A-19C8-0E63-B57BBAF89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CF8C860-D9C5-7919-C0C2-CA27504B530E}"/>
              </a:ext>
            </a:extLst>
          </p:cNvPr>
          <p:cNvSpPr txBox="1">
            <a:spLocks/>
          </p:cNvSpPr>
          <p:nvPr/>
        </p:nvSpPr>
        <p:spPr>
          <a:xfrm>
            <a:off x="743415" y="1398677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Longitudinal section – Egat North &amp; South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23FB2B-4C90-2549-30FF-DE5E5569A414}"/>
              </a:ext>
            </a:extLst>
          </p:cNvPr>
          <p:cNvGrpSpPr/>
          <p:nvPr/>
        </p:nvGrpSpPr>
        <p:grpSpPr>
          <a:xfrm>
            <a:off x="424721" y="1977795"/>
            <a:ext cx="11291494" cy="4786115"/>
            <a:chOff x="1143000" y="2121689"/>
            <a:chExt cx="8970239" cy="44402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8D26BD-8312-F28F-6431-6D232757E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0" y="2121689"/>
              <a:ext cx="8970239" cy="444029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1B6F88-334D-0A96-6687-4DBA45561664}"/>
                </a:ext>
              </a:extLst>
            </p:cNvPr>
            <p:cNvSpPr/>
            <p:nvPr/>
          </p:nvSpPr>
          <p:spPr>
            <a:xfrm rot="19891128">
              <a:off x="2754095" y="2350566"/>
              <a:ext cx="1057454" cy="2231571"/>
            </a:xfrm>
            <a:prstGeom prst="ellipse">
              <a:avLst/>
            </a:prstGeom>
            <a:noFill/>
            <a:ln w="50800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76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31AF79-8EE4-7F03-CCFD-7BA0FCE8E064}"/>
                </a:ext>
              </a:extLst>
            </p:cNvPr>
            <p:cNvSpPr/>
            <p:nvPr/>
          </p:nvSpPr>
          <p:spPr>
            <a:xfrm rot="19891128">
              <a:off x="4763506" y="2936497"/>
              <a:ext cx="1057454" cy="2231571"/>
            </a:xfrm>
            <a:prstGeom prst="ellipse">
              <a:avLst/>
            </a:prstGeom>
            <a:noFill/>
            <a:ln w="508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76"/>
            </a:p>
          </p:txBody>
        </p:sp>
        <p:sp>
          <p:nvSpPr>
            <p:cNvPr id="15" name="Arrow: Left 18">
              <a:extLst>
                <a:ext uri="{FF2B5EF4-FFF2-40B4-BE49-F238E27FC236}">
                  <a16:creationId xmlns:a16="http://schemas.microsoft.com/office/drawing/2014/main" id="{AF555A8B-7301-B641-D99C-CF3429043CF1}"/>
                </a:ext>
              </a:extLst>
            </p:cNvPr>
            <p:cNvSpPr/>
            <p:nvPr/>
          </p:nvSpPr>
          <p:spPr>
            <a:xfrm>
              <a:off x="6336352" y="4800600"/>
              <a:ext cx="1272069" cy="342044"/>
            </a:xfrm>
            <a:prstGeom prst="lef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76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E9FF6D-3AB0-15A9-E1F7-10387F538DDB}"/>
                </a:ext>
              </a:extLst>
            </p:cNvPr>
            <p:cNvSpPr txBox="1"/>
            <p:nvPr/>
          </p:nvSpPr>
          <p:spPr>
            <a:xfrm>
              <a:off x="6972386" y="5142644"/>
              <a:ext cx="2601546" cy="3671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latin typeface="+mj-lt"/>
                </a:rPr>
                <a:t>230 m below top of ridge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635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9E8D090-637F-46B4-BEAB-843CCD2056E5}"/>
              </a:ext>
            </a:extLst>
          </p:cNvPr>
          <p:cNvSpPr txBox="1">
            <a:spLocks/>
          </p:cNvSpPr>
          <p:nvPr/>
        </p:nvSpPr>
        <p:spPr>
          <a:xfrm>
            <a:off x="7620000" y="1928670"/>
            <a:ext cx="4419599" cy="4499199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endParaRPr lang="en-AU" dirty="0">
              <a:latin typeface="+mj-lt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BC0B72B-7AD1-4C72-967C-B6250B636CD1}"/>
              </a:ext>
            </a:extLst>
          </p:cNvPr>
          <p:cNvSpPr txBox="1">
            <a:spLocks/>
          </p:cNvSpPr>
          <p:nvPr/>
        </p:nvSpPr>
        <p:spPr>
          <a:xfrm>
            <a:off x="145962" y="1398675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ea typeface="+mj-ea"/>
                <a:cs typeface="Calibri"/>
              </a:rPr>
              <a:t>Eqat Gold Project – Mining Operations – Four active areas to blend ore grade</a:t>
            </a:r>
            <a:endParaRPr lang="en-AE" sz="2400" b="1" dirty="0">
              <a:ea typeface="+mj-ea"/>
              <a:cs typeface="Calibri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AD22D25-B0A0-4F70-A811-3F5AE8D3394C}"/>
              </a:ext>
            </a:extLst>
          </p:cNvPr>
          <p:cNvSpPr txBox="1">
            <a:spLocks/>
          </p:cNvSpPr>
          <p:nvPr/>
        </p:nvSpPr>
        <p:spPr>
          <a:xfrm>
            <a:off x="7772400" y="1928670"/>
            <a:ext cx="3962123" cy="4499197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AU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8838D-13E0-4B63-8340-8BE843F90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63" y="1977794"/>
            <a:ext cx="6373676" cy="485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8423C-B9E4-4D74-A91E-B44263339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37" b="28053"/>
          <a:stretch/>
        </p:blipFill>
        <p:spPr>
          <a:xfrm>
            <a:off x="6705600" y="1928667"/>
            <a:ext cx="5284457" cy="2165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E192C-9F36-4605-8316-CF2FF29D27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610"/>
          <a:stretch/>
        </p:blipFill>
        <p:spPr>
          <a:xfrm>
            <a:off x="6705600" y="4093960"/>
            <a:ext cx="5284457" cy="27433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C54DEE-903C-4AF3-882F-CD3C08111195}"/>
              </a:ext>
            </a:extLst>
          </p:cNvPr>
          <p:cNvSpPr/>
          <p:nvPr/>
        </p:nvSpPr>
        <p:spPr>
          <a:xfrm>
            <a:off x="4419600" y="4551046"/>
            <a:ext cx="255536" cy="329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CE4E2E-2DB1-4F87-85F6-9881BCFB31E5}"/>
              </a:ext>
            </a:extLst>
          </p:cNvPr>
          <p:cNvSpPr txBox="1"/>
          <p:nvPr/>
        </p:nvSpPr>
        <p:spPr>
          <a:xfrm>
            <a:off x="4715278" y="4512657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Area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F3FABD-E76A-130C-FCE7-F9D14002580F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6" name="Title 8">
            <a:extLst>
              <a:ext uri="{FF2B5EF4-FFF2-40B4-BE49-F238E27FC236}">
                <a16:creationId xmlns:a16="http://schemas.microsoft.com/office/drawing/2014/main" id="{D854BE87-B441-FBBE-77FD-54BA0EF9814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DAFE75-AB9E-2A86-01C7-6BE112AE7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A2B1-D852-9448-C440-8D902E757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721F5E5-1788-1EFC-80E7-C1D486AACBA5}"/>
              </a:ext>
            </a:extLst>
          </p:cNvPr>
          <p:cNvSpPr txBox="1">
            <a:spLocks/>
          </p:cNvSpPr>
          <p:nvPr/>
        </p:nvSpPr>
        <p:spPr>
          <a:xfrm>
            <a:off x="7620000" y="1928670"/>
            <a:ext cx="4419599" cy="4499199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endParaRPr lang="en-AU" dirty="0">
              <a:latin typeface="+mj-lt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0A3134-5717-758D-559B-A6103EE7C90A}"/>
              </a:ext>
            </a:extLst>
          </p:cNvPr>
          <p:cNvSpPr txBox="1">
            <a:spLocks/>
          </p:cNvSpPr>
          <p:nvPr/>
        </p:nvSpPr>
        <p:spPr>
          <a:xfrm>
            <a:off x="145962" y="1398675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ea typeface="+mj-ea"/>
                <a:cs typeface="Calibri"/>
              </a:rPr>
              <a:t>Eqat Gold Project – Mining Infrastructure</a:t>
            </a:r>
            <a:endParaRPr lang="en-AE" sz="2400" b="1" dirty="0">
              <a:ea typeface="+mj-ea"/>
              <a:cs typeface="Calibri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5562D83-32A2-F784-5A8F-12672096F8AC}"/>
              </a:ext>
            </a:extLst>
          </p:cNvPr>
          <p:cNvSpPr txBox="1">
            <a:spLocks/>
          </p:cNvSpPr>
          <p:nvPr/>
        </p:nvSpPr>
        <p:spPr>
          <a:xfrm>
            <a:off x="7772400" y="1928670"/>
            <a:ext cx="3962123" cy="4499197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AU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66707A-1C32-79E1-6C13-186422F5348D}"/>
              </a:ext>
            </a:extLst>
          </p:cNvPr>
          <p:cNvSpPr/>
          <p:nvPr/>
        </p:nvSpPr>
        <p:spPr>
          <a:xfrm>
            <a:off x="4419600" y="4551046"/>
            <a:ext cx="255536" cy="329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0F147-4E7C-81FD-A470-8281521B16AB}"/>
              </a:ext>
            </a:extLst>
          </p:cNvPr>
          <p:cNvSpPr txBox="1"/>
          <p:nvPr/>
        </p:nvSpPr>
        <p:spPr>
          <a:xfrm>
            <a:off x="4715278" y="4512657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/>
              <a:t>Area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94B93F-9BDA-F929-670B-C9E2115EDF31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6" name="Title 8">
            <a:extLst>
              <a:ext uri="{FF2B5EF4-FFF2-40B4-BE49-F238E27FC236}">
                <a16:creationId xmlns:a16="http://schemas.microsoft.com/office/drawing/2014/main" id="{5316C78D-871D-D851-5E97-C0F1C78A320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5B3A2E-5DCA-C4E8-B0AA-0927B5FD8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5023C0-B9EC-07A1-F21D-5821FBF2B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8668"/>
            <a:ext cx="6473327" cy="4957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F308F-119B-6004-C53F-79A1E2345F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334" b="17642"/>
          <a:stretch/>
        </p:blipFill>
        <p:spPr>
          <a:xfrm>
            <a:off x="6473328" y="1928668"/>
            <a:ext cx="5718672" cy="2249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E66327-1748-3DD8-2433-26A77B049F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73" b="14185"/>
          <a:stretch/>
        </p:blipFill>
        <p:spPr>
          <a:xfrm>
            <a:off x="6473327" y="4178266"/>
            <a:ext cx="5718673" cy="26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20B3A-6DF7-3D3F-0CAC-9FD6335ED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5EC2BB-54ED-526A-C6FA-E9571D3BF5CF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27E52C83-BB0C-DBDE-D659-E8BF4E9FF5F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425E0-B685-B948-BB78-FB550A179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FC3CF89-759D-D4E2-EE18-9FFEF65DA729}"/>
              </a:ext>
            </a:extLst>
          </p:cNvPr>
          <p:cNvSpPr txBox="1">
            <a:spLocks/>
          </p:cNvSpPr>
          <p:nvPr/>
        </p:nvSpPr>
        <p:spPr>
          <a:xfrm>
            <a:off x="591015" y="1246277"/>
            <a:ext cx="10972800" cy="5791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2400" b="1" kern="0" dirty="0">
                <a:solidFill>
                  <a:sysClr val="windowText" lastClr="0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Prefeasibility Study (PFS)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B9192-D006-2E12-B8AE-0C825E50FDA6}"/>
              </a:ext>
            </a:extLst>
          </p:cNvPr>
          <p:cNvSpPr txBox="1"/>
          <p:nvPr/>
        </p:nvSpPr>
        <p:spPr>
          <a:xfrm>
            <a:off x="457200" y="1676400"/>
            <a:ext cx="10896600" cy="77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Currently WRM is done with the PFS report for processing a minimum of 3 million tons of Ore per year to produce Approx. 150 thousands Oz per year using Hybrid CIL Technology.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7A6055-44A8-E952-0D41-4757AB93F25A}"/>
              </a:ext>
            </a:extLst>
          </p:cNvPr>
          <p:cNvSpPr txBox="1"/>
          <p:nvPr/>
        </p:nvSpPr>
        <p:spPr>
          <a:xfrm>
            <a:off x="457200" y="2743200"/>
            <a:ext cx="10896600" cy="2733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PFS is done through NewPro Consulting &amp; Engineering Services Pty Ltd – Australia.</a:t>
            </a:r>
          </a:p>
          <a:p>
            <a:pPr>
              <a:spcAft>
                <a:spcPts val="600"/>
              </a:spcAft>
            </a:pPr>
            <a:r>
              <a:rPr lang="en-AU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cooperation with: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Fortin Pipelines – Australia.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AMC Consultants – Australia.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ALS Labs – Australia.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Aggreko – UK.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AU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NewPro">
            <a:extLst>
              <a:ext uri="{FF2B5EF4-FFF2-40B4-BE49-F238E27FC236}">
                <a16:creationId xmlns:a16="http://schemas.microsoft.com/office/drawing/2014/main" id="{56858D64-FACD-2EDC-B050-3098382A8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6" y="5679590"/>
            <a:ext cx="2467554" cy="6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976F19-3C78-A2F6-25BA-E9A68072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91820"/>
            <a:ext cx="2809990" cy="142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logo for a company&#10;&#10;AI-generated content may be incorrect.">
            <a:extLst>
              <a:ext uri="{FF2B5EF4-FFF2-40B4-BE49-F238E27FC236}">
                <a16:creationId xmlns:a16="http://schemas.microsoft.com/office/drawing/2014/main" id="{43A0BA9B-DE43-BF2C-3363-35123C759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17307"/>
          <a:stretch>
            <a:fillRect/>
          </a:stretch>
        </p:blipFill>
        <p:spPr>
          <a:xfrm>
            <a:off x="5476991" y="5562600"/>
            <a:ext cx="2143010" cy="1295400"/>
          </a:xfrm>
          <a:prstGeom prst="rect">
            <a:avLst/>
          </a:prstGeom>
        </p:spPr>
      </p:pic>
      <p:pic>
        <p:nvPicPr>
          <p:cNvPr id="12" name="Picture 11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A4652F54-D39A-6264-1739-AB8A6E774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42" y="5409063"/>
            <a:ext cx="1644058" cy="1456832"/>
          </a:xfrm>
          <a:prstGeom prst="rect">
            <a:avLst/>
          </a:prstGeom>
        </p:spPr>
      </p:pic>
      <p:pic>
        <p:nvPicPr>
          <p:cNvPr id="1032" name="Picture 8" descr="Aggreko Logo PNG Vector (EPS) Free Download">
            <a:extLst>
              <a:ext uri="{FF2B5EF4-FFF2-40B4-BE49-F238E27FC236}">
                <a16:creationId xmlns:a16="http://schemas.microsoft.com/office/drawing/2014/main" id="{D7BFB0F9-9B06-2697-11D4-6C3E2A11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130" y="5032605"/>
            <a:ext cx="1955800" cy="183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05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00B27-F201-91DA-AE33-801DB0BBE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B9027-ADBA-6347-B4C6-66682A1F8E4C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2" name="Title 8">
            <a:extLst>
              <a:ext uri="{FF2B5EF4-FFF2-40B4-BE49-F238E27FC236}">
                <a16:creationId xmlns:a16="http://schemas.microsoft.com/office/drawing/2014/main" id="{AC50E4D8-9D9B-2B8B-61E3-C88757CC845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D45D9F-DF1C-592E-DD72-3585B15CA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956270-2F3A-C060-0A8A-2A4CB0BFDF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861017"/>
            <a:ext cx="10668000" cy="4497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DBE3B-4953-DD67-7E7F-92B6EEBEB014}"/>
              </a:ext>
            </a:extLst>
          </p:cNvPr>
          <p:cNvSpPr txBox="1">
            <a:spLocks/>
          </p:cNvSpPr>
          <p:nvPr/>
        </p:nvSpPr>
        <p:spPr>
          <a:xfrm>
            <a:off x="762000" y="1281900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Pipeline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7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352EBC-2FD0-AB56-5EBF-30B3DB334E47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F881D086-ECF8-3666-98EB-5254DC17A049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80AB4-5A82-DB38-F08D-95998A54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EC32080-871F-13AA-F704-83D53BA505DA}"/>
              </a:ext>
            </a:extLst>
          </p:cNvPr>
          <p:cNvSpPr txBox="1">
            <a:spLocks/>
          </p:cNvSpPr>
          <p:nvPr/>
        </p:nvSpPr>
        <p:spPr>
          <a:xfrm>
            <a:off x="609600" y="1211725"/>
            <a:ext cx="10972800" cy="579118"/>
          </a:xfrm>
          <a:prstGeom prst="rect">
            <a:avLst/>
          </a:prstGeom>
        </p:spPr>
        <p:txBody>
          <a:bodyPr vert="horz" lIns="128016" tIns="64008" rIns="128016" bIns="64008">
            <a:norm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AU" sz="24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Gold Project </a:t>
            </a:r>
            <a:r>
              <a:rPr lang="en-AU" sz="2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– Pipeline</a:t>
            </a:r>
            <a:endParaRPr lang="en-AE" sz="2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9A4F3-89F5-28AB-C1CA-FF6B37AF2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742405"/>
            <a:ext cx="4953002" cy="2700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7A0875-FA4C-4964-2DEC-3593CE45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275" y="4510089"/>
            <a:ext cx="101346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43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DD90D-D4A1-4CFD-A82E-09BD478D4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90082"/>
            <a:ext cx="10972800" cy="582524"/>
          </a:xfrm>
        </p:spPr>
        <p:txBody>
          <a:bodyPr>
            <a:normAutofit/>
          </a:bodyPr>
          <a:lstStyle/>
          <a:p>
            <a:r>
              <a:rPr lang="en-AU" sz="2000" b="1" dirty="0">
                <a:latin typeface="+mj-lt"/>
              </a:rPr>
              <a:t>Eqat Gold Project –Technical team leaders</a:t>
            </a:r>
          </a:p>
          <a:p>
            <a:endParaRPr lang="en-AU" dirty="0">
              <a:latin typeface="+mj-lt"/>
            </a:endParaRPr>
          </a:p>
          <a:p>
            <a:endParaRPr lang="en-AU" dirty="0">
              <a:latin typeface="+mj-lt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CAA012A-A017-4492-9A48-D3A91E633EFB}"/>
              </a:ext>
            </a:extLst>
          </p:cNvPr>
          <p:cNvSpPr txBox="1">
            <a:spLocks/>
          </p:cNvSpPr>
          <p:nvPr/>
        </p:nvSpPr>
        <p:spPr>
          <a:xfrm>
            <a:off x="304800" y="1537539"/>
            <a:ext cx="5463819" cy="4629912"/>
          </a:xfrm>
          <a:prstGeom prst="rect">
            <a:avLst/>
          </a:prstGeom>
        </p:spPr>
        <p:txBody>
          <a:bodyPr vert="horz" lIns="128016" tIns="64008" rIns="128016" bIns="64008">
            <a:normAutofit fontScale="25000" lnSpcReduction="20000"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AU" sz="6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Dr John Chisholm - Geologist</a:t>
            </a:r>
          </a:p>
          <a:p>
            <a:pPr marL="0" indent="0" algn="just">
              <a:buNone/>
            </a:pPr>
            <a:r>
              <a:rPr lang="en-AU" sz="6400" dirty="0">
                <a:ea typeface="+mj-ea"/>
                <a:cs typeface="Calibri"/>
              </a:rPr>
              <a:t>BSc (Hons) PhD </a:t>
            </a:r>
            <a:r>
              <a:rPr lang="en-AU" sz="6400" dirty="0">
                <a:solidFill>
                  <a:schemeClr val="accent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FAusIMM</a:t>
            </a:r>
          </a:p>
          <a:p>
            <a:pPr marL="0" indent="0" algn="just">
              <a:buNone/>
            </a:pPr>
            <a:r>
              <a:rPr lang="en-AU" sz="6400" dirty="0">
                <a:ea typeface="+mj-ea"/>
                <a:cs typeface="Calibri"/>
              </a:rPr>
              <a:t>General Manager &amp; Exploration Manager</a:t>
            </a:r>
          </a:p>
          <a:p>
            <a:pPr marL="0" indent="0" algn="just">
              <a:buNone/>
            </a:pPr>
            <a:r>
              <a:rPr lang="en-AU" sz="6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Dr Chisholm has </a:t>
            </a:r>
            <a:r>
              <a:rPr lang="en-AU" sz="64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over</a:t>
            </a:r>
            <a:r>
              <a:rPr lang="en-AU" sz="6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64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50 years’ experience </a:t>
            </a:r>
            <a:r>
              <a:rPr lang="en-AU" sz="6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 mineral </a:t>
            </a:r>
            <a:r>
              <a:rPr lang="en-AU" sz="6400" dirty="0">
                <a:ea typeface="+mj-ea"/>
                <a:cs typeface="Calibri"/>
              </a:rPr>
              <a:t>exploration for multiple commodities throughout five continents.</a:t>
            </a:r>
          </a:p>
          <a:p>
            <a:pPr marL="0" indent="0" algn="just">
              <a:buNone/>
            </a:pPr>
            <a:r>
              <a:rPr lang="en-AU" sz="6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sz="6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AU" sz="6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John Dunlop - </a:t>
            </a:r>
            <a:r>
              <a:rPr lang="en-AU" sz="6400" b="1" dirty="0">
                <a:ea typeface="Times New Roman" panose="02020603050405020304" pitchFamily="18" charset="0"/>
                <a:cs typeface="Calibri" panose="020F0502020204030204" pitchFamily="34" charset="0"/>
              </a:rPr>
              <a:t>Mining Engineer</a:t>
            </a:r>
          </a:p>
          <a:p>
            <a:pPr marL="0" indent="0" algn="just">
              <a:buNone/>
            </a:pPr>
            <a:r>
              <a:rPr lang="en-US" sz="6400" dirty="0">
                <a:effectLst/>
                <a:ea typeface="Calibri" panose="020F0502020204030204" pitchFamily="34" charset="0"/>
                <a:cs typeface="AdvOTb4af3d5d.I"/>
              </a:rPr>
              <a:t>BE, MEngSc, PCertArb, </a:t>
            </a:r>
            <a:r>
              <a:rPr lang="en-US" sz="64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AdvOTb4af3d5d.I"/>
              </a:rPr>
              <a:t>FAusIMM (CP)</a:t>
            </a:r>
            <a:r>
              <a:rPr lang="en-US" sz="6400" dirty="0">
                <a:effectLst/>
                <a:ea typeface="Calibri" panose="020F0502020204030204" pitchFamily="34" charset="0"/>
                <a:cs typeface="AdvOTb4af3d5d.I"/>
              </a:rPr>
              <a:t>, FIMMM. MCIMMM, MSME, MMICA.</a:t>
            </a:r>
          </a:p>
          <a:p>
            <a:pPr marL="0" indent="0" algn="just">
              <a:buNone/>
            </a:pPr>
            <a:r>
              <a:rPr lang="en-US" sz="6400" dirty="0">
                <a:ea typeface="Calibri" panose="020F0502020204030204" pitchFamily="34" charset="0"/>
                <a:cs typeface="AdvOTb4af3d5d.I"/>
              </a:rPr>
              <a:t>Senior Mining consultant</a:t>
            </a:r>
            <a:endParaRPr lang="en-US" sz="6400" dirty="0">
              <a:effectLst/>
              <a:ea typeface="Calibri" panose="020F0502020204030204" pitchFamily="34" charset="0"/>
              <a:cs typeface="AdvOTb4af3d5d.I"/>
            </a:endParaRPr>
          </a:p>
          <a:p>
            <a:pPr marL="0" indent="0" algn="just">
              <a:buNone/>
            </a:pPr>
            <a:r>
              <a:rPr lang="en-AU" sz="6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Mr Dunlop has </a:t>
            </a:r>
            <a:r>
              <a:rPr lang="en-AU" sz="64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over 50 years’ experience </a:t>
            </a:r>
            <a:r>
              <a:rPr lang="en-AU" sz="6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all aspects of mining with technical, legal and commercial assignments throughout Australia and overseas. He is a qualified arbitrator; court “expert” and mineral asset valuer.</a:t>
            </a:r>
          </a:p>
          <a:p>
            <a:pPr marL="0" indent="0" algn="just">
              <a:buNone/>
            </a:pPr>
            <a:endParaRPr lang="en-AU" sz="6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AU" sz="6400" b="1" dirty="0">
                <a:ea typeface="Times New Roman" panose="02020603050405020304" pitchFamily="18" charset="0"/>
                <a:cs typeface="Calibri" panose="020F0502020204030204" pitchFamily="34" charset="0"/>
              </a:rPr>
              <a:t>Philip. Jones – Geologist</a:t>
            </a:r>
          </a:p>
          <a:p>
            <a:pPr marL="0" indent="0" algn="just">
              <a:buNone/>
            </a:pPr>
            <a:r>
              <a:rPr lang="en-AU" sz="6400" dirty="0">
                <a:ea typeface="SimSun" panose="02010600030101010101" pitchFamily="2" charset="-122"/>
              </a:rPr>
              <a:t>BAppSc (App. Geol), MAIG, </a:t>
            </a:r>
            <a:r>
              <a:rPr lang="en-AU" sz="6400" dirty="0">
                <a:solidFill>
                  <a:schemeClr val="accent1"/>
                </a:solidFill>
                <a:ea typeface="SimSun" panose="02010600030101010101" pitchFamily="2" charset="-122"/>
              </a:rPr>
              <a:t>MAusIMM</a:t>
            </a:r>
          </a:p>
          <a:p>
            <a:pPr marL="0" indent="0" algn="just">
              <a:buNone/>
            </a:pPr>
            <a:r>
              <a:rPr lang="en-AU" sz="6400" dirty="0">
                <a:ea typeface="SimSun" panose="02010600030101010101" pitchFamily="2" charset="-122"/>
                <a:cs typeface="Calibri" panose="020F0502020204030204" pitchFamily="34" charset="0"/>
              </a:rPr>
              <a:t>Independent Consultant</a:t>
            </a:r>
            <a:endParaRPr lang="en-AU" sz="64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AU" sz="6400" dirty="0">
                <a:ea typeface="SimSun" panose="02010600030101010101" pitchFamily="2" charset="-122"/>
                <a:cs typeface="Calibri" panose="020F0502020204030204" pitchFamily="34" charset="0"/>
              </a:rPr>
              <a:t>Mineral Resource Estimation</a:t>
            </a:r>
            <a:endParaRPr lang="en-AU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" indent="0" algn="just">
              <a:buNone/>
            </a:pP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AU" sz="6400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FAusIMM : Fellow at Australasian Institute of Mining &amp; Metallurgy</a:t>
            </a:r>
            <a:endParaRPr lang="en-AU" sz="6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n-AU" sz="7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AU" sz="7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A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AU" sz="8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defTabSz="914400"/>
            <a:endParaRPr lang="en-AU" dirty="0">
              <a:latin typeface="+mj-lt"/>
            </a:endParaRPr>
          </a:p>
          <a:p>
            <a:pPr defTabSz="914400"/>
            <a:endParaRPr lang="en-AU" dirty="0">
              <a:latin typeface="+mj-lt"/>
            </a:endParaRPr>
          </a:p>
          <a:p>
            <a:pPr defTabSz="914400"/>
            <a:endParaRPr lang="en-AU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20B16-D34A-4E45-B049-ECB1E9AB236E}"/>
              </a:ext>
            </a:extLst>
          </p:cNvPr>
          <p:cNvSpPr txBox="1"/>
          <p:nvPr/>
        </p:nvSpPr>
        <p:spPr>
          <a:xfrm>
            <a:off x="6248400" y="1447800"/>
            <a:ext cx="579519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Mohamed Hadidy – Metallurgist</a:t>
            </a:r>
          </a:p>
          <a:p>
            <a:pPr algn="just"/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Processing Manager</a:t>
            </a:r>
          </a:p>
          <a:p>
            <a:pPr algn="just"/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BSc (special chemistry)</a:t>
            </a:r>
          </a:p>
          <a:p>
            <a:pPr algn="just"/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Mr Hadidy has over </a:t>
            </a:r>
            <a:r>
              <a:rPr lang="en-AU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16 years’ experience </a:t>
            </a:r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mineral processing and operations management in Africa mainly in regard to CIP recovery of gold.</a:t>
            </a:r>
          </a:p>
          <a:p>
            <a:pPr algn="just"/>
            <a:endParaRPr lang="en-AU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AU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Mark Moddejongen - </a:t>
            </a:r>
            <a:r>
              <a:rPr lang="en-AU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Mining</a:t>
            </a:r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AU" sz="16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Engineer</a:t>
            </a:r>
          </a:p>
          <a:p>
            <a:pPr algn="just"/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 </a:t>
            </a:r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(Mining) </a:t>
            </a:r>
            <a:r>
              <a:rPr lang="en-AU" sz="1600" dirty="0">
                <a:solidFill>
                  <a:schemeClr val="accent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FAusIMM (CP) </a:t>
            </a:r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RPEQ(Mining) CP QP</a:t>
            </a:r>
          </a:p>
          <a:p>
            <a:pPr algn="just"/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Contract mining engineer</a:t>
            </a:r>
          </a:p>
          <a:p>
            <a:pPr algn="just"/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Mr Moddejongen is a specialist in pit optimisation, mine design and scheduling. He has </a:t>
            </a:r>
            <a:r>
              <a:rPr lang="en-AU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 17 years’ experience</a:t>
            </a: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mining operations  in 26 different countries.</a:t>
            </a:r>
          </a:p>
          <a:p>
            <a:pPr algn="just"/>
            <a:endParaRPr lang="en-A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n-AU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Bernard Etschmann –  Metallurgist</a:t>
            </a:r>
          </a:p>
          <a:p>
            <a:pPr algn="just"/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General Manager Processing &amp; Engineering, </a:t>
            </a:r>
            <a:r>
              <a:rPr lang="en-AU" sz="1600" dirty="0">
                <a:solidFill>
                  <a:schemeClr val="accent1"/>
                </a:solidFill>
                <a:ea typeface="SimSun" panose="02010600030101010101" pitchFamily="2" charset="-122"/>
              </a:rPr>
              <a:t>MAusIMM</a:t>
            </a: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AU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BSc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Science in Extractive Metallurgy, WA School of Mines.</a:t>
            </a: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1600" dirty="0">
                <a:cs typeface="Times New Roman" panose="02020603050405020304" pitchFamily="18" charset="0"/>
              </a:rPr>
              <a:t>Mr. Bernard Etschmann has </a:t>
            </a:r>
            <a:r>
              <a:rPr lang="en-US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over 30 years’ experience</a:t>
            </a:r>
            <a:r>
              <a:rPr lang="en-US" sz="1600" dirty="0">
                <a:cs typeface="Times New Roman" panose="02020603050405020304" pitchFamily="18" charset="0"/>
              </a:rPr>
              <a:t> in technical roles in gold associated with grinding and flotation and downstream treatment processes including CIL, CIP, cyanide detoxification, neutralization, and CCD washing.</a:t>
            </a: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39DBE5-5108-3542-120D-00406B36325C}"/>
              </a:ext>
            </a:extLst>
          </p:cNvPr>
          <p:cNvSpPr txBox="1"/>
          <p:nvPr/>
        </p:nvSpPr>
        <p:spPr>
          <a:xfrm>
            <a:off x="4855335" y="6181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G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061925-BFE8-3B68-BC8C-3288A744B253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1" name="Title 8">
            <a:extLst>
              <a:ext uri="{FF2B5EF4-FFF2-40B4-BE49-F238E27FC236}">
                <a16:creationId xmlns:a16="http://schemas.microsoft.com/office/drawing/2014/main" id="{3010E587-7900-99BA-D992-DF5D422C7AEA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3B5520-E709-8DB3-BA27-60597DFCB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527C8-2780-6432-A073-B628A642C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709BB2-491D-28A7-555B-FD93E2FA0B0E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38100">
            <a:solidFill>
              <a:srgbClr val="B3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8">
            <a:extLst>
              <a:ext uri="{FF2B5EF4-FFF2-40B4-BE49-F238E27FC236}">
                <a16:creationId xmlns:a16="http://schemas.microsoft.com/office/drawing/2014/main" id="{72247171-32AB-6763-DA1B-C87870B8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972800" cy="1143000"/>
          </a:xfrm>
        </p:spPr>
        <p:txBody>
          <a:bodyPr>
            <a:normAutofit/>
          </a:bodyPr>
          <a:lstStyle/>
          <a:p>
            <a:r>
              <a:rPr lang="en-EG" sz="44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EF2DFF-B7AB-33F8-183A-8AE7CDC8E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grpSp>
        <p:nvGrpSpPr>
          <p:cNvPr id="10" name="object 4">
            <a:extLst>
              <a:ext uri="{FF2B5EF4-FFF2-40B4-BE49-F238E27FC236}">
                <a16:creationId xmlns:a16="http://schemas.microsoft.com/office/drawing/2014/main" id="{8B0E2B9C-5847-3C4A-898D-F321A1760555}"/>
              </a:ext>
            </a:extLst>
          </p:cNvPr>
          <p:cNvGrpSpPr/>
          <p:nvPr/>
        </p:nvGrpSpPr>
        <p:grpSpPr>
          <a:xfrm>
            <a:off x="176528" y="1232463"/>
            <a:ext cx="11838451" cy="5531449"/>
            <a:chOff x="0" y="1124711"/>
            <a:chExt cx="12192762" cy="5556504"/>
          </a:xfrm>
        </p:grpSpPr>
        <p:pic>
          <p:nvPicPr>
            <p:cNvPr id="11" name="object 5">
              <a:extLst>
                <a:ext uri="{FF2B5EF4-FFF2-40B4-BE49-F238E27FC236}">
                  <a16:creationId xmlns:a16="http://schemas.microsoft.com/office/drawing/2014/main" id="{1C136371-F99D-0EF0-D662-59D3FDABF32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24711"/>
              <a:ext cx="12192762" cy="5556504"/>
            </a:xfrm>
            <a:prstGeom prst="rect">
              <a:avLst/>
            </a:prstGeom>
          </p:spPr>
        </p:pic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1B9F1865-A059-CEF6-0B4B-A08B1728CFB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95827" y="3695266"/>
              <a:ext cx="4122420" cy="2462784"/>
            </a:xfrm>
            <a:prstGeom prst="rect">
              <a:avLst/>
            </a:prstGeom>
          </p:spPr>
        </p:pic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2314D808-E95B-498F-5B8C-9AAB314242AB}"/>
                </a:ext>
              </a:extLst>
            </p:cNvPr>
            <p:cNvSpPr/>
            <p:nvPr/>
          </p:nvSpPr>
          <p:spPr>
            <a:xfrm>
              <a:off x="3191255" y="3689604"/>
              <a:ext cx="4131945" cy="2472055"/>
            </a:xfrm>
            <a:custGeom>
              <a:avLst/>
              <a:gdLst/>
              <a:ahLst/>
              <a:cxnLst/>
              <a:rect l="l" t="t" r="r" b="b"/>
              <a:pathLst>
                <a:path w="4131945" h="2472054">
                  <a:moveTo>
                    <a:pt x="0" y="2471928"/>
                  </a:moveTo>
                  <a:lnTo>
                    <a:pt x="4131564" y="2471928"/>
                  </a:lnTo>
                  <a:lnTo>
                    <a:pt x="4131564" y="0"/>
                  </a:lnTo>
                  <a:lnTo>
                    <a:pt x="0" y="0"/>
                  </a:lnTo>
                  <a:lnTo>
                    <a:pt x="0" y="2471928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729A2ADA-C503-8893-040D-056DF67EAC53}"/>
                </a:ext>
              </a:extLst>
            </p:cNvPr>
            <p:cNvSpPr/>
            <p:nvPr/>
          </p:nvSpPr>
          <p:spPr>
            <a:xfrm>
              <a:off x="7366127" y="5108066"/>
              <a:ext cx="1538605" cy="973455"/>
            </a:xfrm>
            <a:custGeom>
              <a:avLst/>
              <a:gdLst/>
              <a:ahLst/>
              <a:cxnLst/>
              <a:rect l="l" t="t" r="r" b="b"/>
              <a:pathLst>
                <a:path w="1538604" h="973454">
                  <a:moveTo>
                    <a:pt x="46863" y="0"/>
                  </a:moveTo>
                  <a:lnTo>
                    <a:pt x="0" y="75818"/>
                  </a:lnTo>
                  <a:lnTo>
                    <a:pt x="1284477" y="868806"/>
                  </a:lnTo>
                  <a:lnTo>
                    <a:pt x="1261109" y="906729"/>
                  </a:lnTo>
                  <a:lnTo>
                    <a:pt x="1538224" y="973035"/>
                  </a:lnTo>
                  <a:lnTo>
                    <a:pt x="1354836" y="755014"/>
                  </a:lnTo>
                  <a:lnTo>
                    <a:pt x="1331341" y="792949"/>
                  </a:lnTo>
                  <a:lnTo>
                    <a:pt x="46863" y="0"/>
                  </a:lnTo>
                  <a:close/>
                </a:path>
              </a:pathLst>
            </a:custGeom>
            <a:solidFill>
              <a:srgbClr val="F7C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94D8711E-AC2E-9168-2F47-66C44654F740}"/>
                </a:ext>
              </a:extLst>
            </p:cNvPr>
            <p:cNvSpPr/>
            <p:nvPr/>
          </p:nvSpPr>
          <p:spPr>
            <a:xfrm>
              <a:off x="7366127" y="5108066"/>
              <a:ext cx="1538605" cy="973455"/>
            </a:xfrm>
            <a:custGeom>
              <a:avLst/>
              <a:gdLst/>
              <a:ahLst/>
              <a:cxnLst/>
              <a:rect l="l" t="t" r="r" b="b"/>
              <a:pathLst>
                <a:path w="1538604" h="973454">
                  <a:moveTo>
                    <a:pt x="46863" y="0"/>
                  </a:moveTo>
                  <a:lnTo>
                    <a:pt x="1331341" y="792949"/>
                  </a:lnTo>
                  <a:lnTo>
                    <a:pt x="1354836" y="755014"/>
                  </a:lnTo>
                  <a:lnTo>
                    <a:pt x="1538224" y="973035"/>
                  </a:lnTo>
                  <a:lnTo>
                    <a:pt x="1261109" y="906729"/>
                  </a:lnTo>
                  <a:lnTo>
                    <a:pt x="1284477" y="868806"/>
                  </a:lnTo>
                  <a:lnTo>
                    <a:pt x="0" y="75818"/>
                  </a:lnTo>
                  <a:lnTo>
                    <a:pt x="4686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986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65C70-A2F9-A5D0-1975-A91CB34A7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C1B5-8A78-47E9-5180-189EB00A5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Mine Project Start – 2018 (The Exploration Camp)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E292FE-2090-B057-9F1B-E27EB33A3DDF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7C081D6B-5660-7638-7991-EA91F6D391B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062-519B-07CA-67A6-F9EC63DEA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A7280C-DB96-44D7-EAE0-5A3B55CA0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657"/>
          <a:stretch/>
        </p:blipFill>
        <p:spPr>
          <a:xfrm>
            <a:off x="0" y="1718885"/>
            <a:ext cx="12192000" cy="513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9713A-9AC2-1ACC-8046-6E5F53183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B1F83-FD67-D457-7E1B-4457A2882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Mine 2020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BF562C-2F64-7193-87EE-EE9A177A3B82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AD2EA282-858C-2CE5-C774-A3DD9AE1C00C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9B5FDB-83AC-CC20-30EC-685552953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2" name="Picture 1" descr="A group of tents in a desert&#10;&#10;Description automatically generated">
            <a:extLst>
              <a:ext uri="{FF2B5EF4-FFF2-40B4-BE49-F238E27FC236}">
                <a16:creationId xmlns:a16="http://schemas.microsoft.com/office/drawing/2014/main" id="{EC2E8109-6DED-7745-AD7C-00590510D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609"/>
            <a:ext cx="12192000" cy="52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7C23C-D38E-F446-3265-DC7DEEF7B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42386D-5BC2-D84B-1E07-7BE2EB99B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Mine (Camp and Early Production Vat Leach System – 4 Vats, 3 Ponds) 2023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4EFAB2-23E2-25ED-3F0F-D17DD88FA136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AF94B3CA-C902-9917-2C7C-A050A5895730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188206-1DCE-24F0-5BDE-4D0ABE325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3" name="Content Placeholder 13" descr="A large area with water tanks and buildings&#10;&#10;Description automatically generated with medium confidence">
            <a:extLst>
              <a:ext uri="{FF2B5EF4-FFF2-40B4-BE49-F238E27FC236}">
                <a16:creationId xmlns:a16="http://schemas.microsoft.com/office/drawing/2014/main" id="{FF642FDC-E610-73FA-4A29-D3656D8C7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608"/>
            <a:ext cx="12192000" cy="52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54268-053B-5071-289D-68D7E927B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D2424-ADB5-D0EE-E5CE-A0E3E2A40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Mine (Vat Leach System – 6 Vats, 5 ponds, 2 Carbon Cylinders) 2024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BDFA4D-4DE1-F71F-1982-ABFF6DC1161B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94F65531-9707-889D-B90C-8351610D73D2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CA3E63-D947-4DB6-1E4A-672A5817D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12" name="Picture 11" descr="A large sandy area with buildings and hills&#10;&#10;AI-generated content may be incorrect.">
            <a:extLst>
              <a:ext uri="{FF2B5EF4-FFF2-40B4-BE49-F238E27FC236}">
                <a16:creationId xmlns:a16="http://schemas.microsoft.com/office/drawing/2014/main" id="{E5AF6B5A-7E89-4631-339F-3311624E8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381"/>
            <a:ext cx="12192000" cy="52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40D89-3A92-29D2-0A3D-117F73116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E8E4FF-D10C-2A82-C3CB-4BCE868AD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Mine (Camp and Vat Leach System – 8 Vats , 5 ponds, 4 Carbon </a:t>
            </a:r>
            <a:r>
              <a:rPr lang="en-AU" sz="2400" b="1" kern="1200" dirty="0" err="1">
                <a:solidFill>
                  <a:schemeClr val="tx1"/>
                </a:solidFill>
                <a:ea typeface="+mj-ea"/>
                <a:cs typeface="Calibri"/>
              </a:rPr>
              <a:t>Cylind</a:t>
            </a:r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.) 2025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4E37C0-D812-9480-A85E-EEC51B19A64F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0C7754B9-A537-CC83-26AA-87ABCCAC01DD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376D17-42AC-43B4-B9AF-C5198D47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492810-C3A1-11CA-9E43-5B080EA67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5608"/>
            <a:ext cx="11734800" cy="52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6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2508-1B86-A365-B19F-B13DA3310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B30BC-E202-2212-B298-7901C6AA4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Mine (Load &amp; Haul)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3423F99-3D85-B634-34C5-0C896DE98454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9F8E9860-2783-AB1C-7585-4024FEA48C28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B85139-01CF-BC4E-D5F1-5F774A9C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6" name="Picture 5" descr="A large yellow truck with a bucket full of dirt&#10;&#10;AI-generated content may be incorrect.">
            <a:extLst>
              <a:ext uri="{FF2B5EF4-FFF2-40B4-BE49-F238E27FC236}">
                <a16:creationId xmlns:a16="http://schemas.microsoft.com/office/drawing/2014/main" id="{1C7B037F-858C-D6BF-DCD5-7C884604A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6" y="1656894"/>
            <a:ext cx="5731476" cy="5201106"/>
          </a:xfrm>
          <a:prstGeom prst="rect">
            <a:avLst/>
          </a:prstGeom>
        </p:spPr>
      </p:pic>
      <p:pic>
        <p:nvPicPr>
          <p:cNvPr id="3" name="Picture 2" descr="A large yellow truck and a large yellow truck&#10;&#10;AI-generated content may be incorrect.">
            <a:extLst>
              <a:ext uri="{FF2B5EF4-FFF2-40B4-BE49-F238E27FC236}">
                <a16:creationId xmlns:a16="http://schemas.microsoft.com/office/drawing/2014/main" id="{2C0F6853-F52E-E607-E9E7-39270594B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56894"/>
            <a:ext cx="6470821" cy="520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328A3-8EC3-E325-9B05-CB2FDC88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C9797-3F5B-5824-F207-613689BB2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Minister of Petroleum &amp; Mineral Resources visit to Eqat Mine Site (March 2023)</a:t>
            </a:r>
          </a:p>
        </p:txBody>
      </p:sp>
      <p:pic>
        <p:nvPicPr>
          <p:cNvPr id="9" name="Picture 8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26D1BA7-FA8F-DBA2-2C7B-2EE71B11A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83426"/>
            <a:ext cx="7543800" cy="5174574"/>
          </a:xfrm>
          <a:prstGeom prst="rect">
            <a:avLst/>
          </a:prstGeom>
        </p:spPr>
      </p:pic>
      <p:pic>
        <p:nvPicPr>
          <p:cNvPr id="12" name="Picture 11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A0E82B0A-A6B2-5852-5DDE-67380CEF4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38" y="1683425"/>
            <a:ext cx="4473262" cy="51745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08AF73-D44A-989F-BE89-10BB828E2C43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A2FB1E18-226B-F087-B2D0-2B021BF874E4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D35A4-8706-70D2-36F4-16A78D7E6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69FDB-B9F6-D6AF-0563-C3576EF8F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1D9BD-57BF-D05F-5433-D7F671353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Minister of Petroleum &amp; Mineral Resources visit to Eqat Mine Site (March 2023)</a:t>
            </a:r>
          </a:p>
        </p:txBody>
      </p:sp>
      <p:pic>
        <p:nvPicPr>
          <p:cNvPr id="3" name="Picture 2" descr="A group of men in hard hats&#10;&#10;AI-generated content may be incorrect.">
            <a:extLst>
              <a:ext uri="{FF2B5EF4-FFF2-40B4-BE49-F238E27FC236}">
                <a16:creationId xmlns:a16="http://schemas.microsoft.com/office/drawing/2014/main" id="{3BDDBCDC-4F49-06D6-4521-2977A96A7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" y="1672352"/>
            <a:ext cx="7772400" cy="5185648"/>
          </a:xfrm>
          <a:prstGeom prst="rect">
            <a:avLst/>
          </a:prstGeom>
        </p:spPr>
      </p:pic>
      <p:pic>
        <p:nvPicPr>
          <p:cNvPr id="10" name="Picture 9" descr="A group of men wearing hard hats&#10;&#10;AI-generated content may be incorrect.">
            <a:extLst>
              <a:ext uri="{FF2B5EF4-FFF2-40B4-BE49-F238E27FC236}">
                <a16:creationId xmlns:a16="http://schemas.microsoft.com/office/drawing/2014/main" id="{144E210A-87A1-F7EB-BD32-9614EBBFD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672351"/>
            <a:ext cx="4331594" cy="519316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BC27AB-5A2B-7FA0-EDDB-0FD31C01FF43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1" name="Title 8">
            <a:extLst>
              <a:ext uri="{FF2B5EF4-FFF2-40B4-BE49-F238E27FC236}">
                <a16:creationId xmlns:a16="http://schemas.microsoft.com/office/drawing/2014/main" id="{F531D820-B145-9BA4-880E-0C6CCA736F7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7AB4AD-FFCE-E1BC-A3AF-5011B4FBE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4B1E-CDC7-7E66-8F08-2515094A8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E2AA0-1691-2801-6D99-4E44F512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Minister of Petroleum &amp; Mineral Resources visit to Eqat Mine Site (March 2023)</a:t>
            </a:r>
          </a:p>
        </p:txBody>
      </p:sp>
      <p:pic>
        <p:nvPicPr>
          <p:cNvPr id="4" name="Picture 3" descr="A group of people wearing face masks&#10;&#10;AI-generated content may be incorrect.">
            <a:extLst>
              <a:ext uri="{FF2B5EF4-FFF2-40B4-BE49-F238E27FC236}">
                <a16:creationId xmlns:a16="http://schemas.microsoft.com/office/drawing/2014/main" id="{1DC61BD5-43C2-623B-DCE3-038B2E5D9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898"/>
            <a:ext cx="7417617" cy="5216102"/>
          </a:xfrm>
          <a:prstGeom prst="rect">
            <a:avLst/>
          </a:prstGeom>
        </p:spPr>
      </p:pic>
      <p:pic>
        <p:nvPicPr>
          <p:cNvPr id="12" name="Picture 11" descr="A group of men wearing safety gear&#10;&#10;AI-generated content may be incorrect.">
            <a:extLst>
              <a:ext uri="{FF2B5EF4-FFF2-40B4-BE49-F238E27FC236}">
                <a16:creationId xmlns:a16="http://schemas.microsoft.com/office/drawing/2014/main" id="{3FCCB837-6068-893B-9F68-90803FF19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16" y="1641898"/>
            <a:ext cx="4753991" cy="524239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498D1E-86F8-1B19-3C09-09089E115BF8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7B918BD0-E80C-C8CA-D4DA-975A65460701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C02BFF-0111-1523-ADE2-77ECD4733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3BF34-6BBD-2150-EF25-98D05C546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5C205-571F-D661-224D-0203C6F9A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/>
            <a:endParaRPr lang="en-EG" dirty="0"/>
          </a:p>
        </p:txBody>
      </p:sp>
      <p:pic>
        <p:nvPicPr>
          <p:cNvPr id="2" name="Picture 1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7A8F053D-C7C2-5392-28F1-6781A616D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32464"/>
            <a:ext cx="12039600" cy="562553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FC60C8-A699-BAA6-663A-5D5A1431EAAA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7ADF17F1-0EDB-6ED5-0791-876C19F265FF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7AA9AA-4656-11C7-E797-49C70F163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21CEE-171E-A703-849A-F640A4A7B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B98D44-A021-D3F0-89AB-6E90E0D930A3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38100">
            <a:solidFill>
              <a:srgbClr val="B3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8">
            <a:extLst>
              <a:ext uri="{FF2B5EF4-FFF2-40B4-BE49-F238E27FC236}">
                <a16:creationId xmlns:a16="http://schemas.microsoft.com/office/drawing/2014/main" id="{B4CFF107-1272-7668-D5DC-61AF10E2B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972800" cy="1143000"/>
          </a:xfrm>
        </p:spPr>
        <p:txBody>
          <a:bodyPr>
            <a:normAutofit/>
          </a:bodyPr>
          <a:lstStyle/>
          <a:p>
            <a:r>
              <a:rPr lang="en-EG" sz="44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5562AF-24E0-C001-7CB3-82236785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99347CF-E8CE-C365-696E-8BCD8ECF9EAC}"/>
              </a:ext>
            </a:extLst>
          </p:cNvPr>
          <p:cNvSpPr txBox="1">
            <a:spLocks/>
          </p:cNvSpPr>
          <p:nvPr/>
        </p:nvSpPr>
        <p:spPr>
          <a:xfrm>
            <a:off x="6477000" y="1246276"/>
            <a:ext cx="5714999" cy="5383106"/>
          </a:xfrm>
          <a:prstGeom prst="rect">
            <a:avLst/>
          </a:prstGeom>
        </p:spPr>
        <p:txBody>
          <a:bodyPr vert="horz" lIns="128016" tIns="64008" rIns="128016" bIns="64008">
            <a:no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00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The Eqat Concession is in the south of The Egyptian Eastern Desert,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000" b="1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520 km from Marsa Alam Airport,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00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200 km Southwest from Shalateen City,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00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The Eqat Gold Mine Site can be easily reached along the Shalateen – </a:t>
            </a:r>
            <a:r>
              <a:rPr lang="en-AU" sz="2000" dirty="0" err="1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Sohein</a:t>
            </a:r>
            <a:r>
              <a:rPr lang="en-AU" sz="2000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asphalt road (180 km) and then 22 km along a formed gravel road to the project site.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000" dirty="0">
                <a:effectLst/>
                <a:latin typeface="Simplified Arabic" panose="02020603050405020304" pitchFamily="18" charset="-78"/>
                <a:ea typeface="Times New Roman" panose="02020603050405020304" pitchFamily="18" charset="0"/>
                <a:cs typeface="Simplified Arabic" panose="02020603050405020304" pitchFamily="18" charset="-78"/>
              </a:rPr>
              <a:t> </a:t>
            </a:r>
            <a:r>
              <a:rPr lang="en-AU" sz="2000" b="1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Commercial air flights (</a:t>
            </a:r>
            <a:r>
              <a:rPr lang="en-AU" sz="2000" b="1" dirty="0" err="1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EgyptAir,Air</a:t>
            </a:r>
            <a:r>
              <a:rPr lang="en-AU" sz="2000" b="1" dirty="0"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 Cairo) operate from the Marsa Alam airport.</a:t>
            </a:r>
          </a:p>
        </p:txBody>
      </p:sp>
      <p:pic>
        <p:nvPicPr>
          <p:cNvPr id="2" name="Picture 1" descr="A map of the country&#10;&#10;AI-generated content may be incorrect.">
            <a:extLst>
              <a:ext uri="{FF2B5EF4-FFF2-40B4-BE49-F238E27FC236}">
                <a16:creationId xmlns:a16="http://schemas.microsoft.com/office/drawing/2014/main" id="{26502D01-6FE6-BC9B-894D-04FC27298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6292753" cy="53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7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F4559-F186-1420-8DE6-EC267BAB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E905F-992B-952A-BD13-A82205BF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14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7C993-DF01-E310-55A2-963AAE36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14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956B48-50BE-8BDA-AC7C-F970C7CF346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38100">
            <a:solidFill>
              <a:srgbClr val="B3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8">
            <a:extLst>
              <a:ext uri="{FF2B5EF4-FFF2-40B4-BE49-F238E27FC236}">
                <a16:creationId xmlns:a16="http://schemas.microsoft.com/office/drawing/2014/main" id="{01D14384-6DF3-2420-C4FA-F7C1612A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972800" cy="1143000"/>
          </a:xfrm>
        </p:spPr>
        <p:txBody>
          <a:bodyPr>
            <a:normAutofit/>
          </a:bodyPr>
          <a:lstStyle/>
          <a:p>
            <a:r>
              <a:rPr lang="en-EG" sz="44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41F298-DA46-549D-EB7F-3D5CCE28E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E60D474-055B-E6F0-56BF-34CF7C3CF429}"/>
              </a:ext>
            </a:extLst>
          </p:cNvPr>
          <p:cNvSpPr txBox="1">
            <a:spLocks/>
          </p:cNvSpPr>
          <p:nvPr/>
        </p:nvSpPr>
        <p:spPr>
          <a:xfrm>
            <a:off x="228601" y="1339625"/>
            <a:ext cx="4343400" cy="5137376"/>
          </a:xfrm>
          <a:prstGeom prst="rect">
            <a:avLst/>
          </a:prstGeom>
        </p:spPr>
        <p:txBody>
          <a:bodyPr vert="horz" lIns="128016" tIns="64008" rIns="128016" bIns="64008">
            <a:noAutofit/>
          </a:bodyPr>
          <a:lstStyle>
            <a:lvl1pPr marL="274325" indent="-27432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93" indent="-246893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indent="-246893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44" indent="-210316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69" indent="-210316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95" indent="-210316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78" indent="-18288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57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604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929" indent="-182884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2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Concession total area: 690 km2.</a:t>
            </a:r>
          </a:p>
          <a:p>
            <a:r>
              <a:rPr lang="en-AU" sz="1800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Exploitation &amp; Development Lease: 176.23 km2.</a:t>
            </a:r>
          </a:p>
          <a:p>
            <a:pPr lvl="1" algn="just"/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Tondubah : 12</a:t>
            </a:r>
            <a:r>
              <a:rPr lang="en-US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.77 </a:t>
            </a:r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km2</a:t>
            </a:r>
          </a:p>
          <a:p>
            <a:pPr lvl="1" algn="just"/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Eqat, Fawi, Allaqi : 82.98 km2</a:t>
            </a:r>
          </a:p>
          <a:p>
            <a:pPr lvl="1" algn="just"/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Hotieb : 80.48 km2</a:t>
            </a:r>
          </a:p>
          <a:p>
            <a:pPr algn="just"/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Eqat exploration area:  513.77 km2.</a:t>
            </a:r>
          </a:p>
          <a:p>
            <a:pPr algn="just"/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Exploration done according to the Australian JORC Code.</a:t>
            </a:r>
          </a:p>
          <a:p>
            <a:pPr marL="0" indent="0" algn="just">
              <a:buNone/>
            </a:pPr>
            <a:endParaRPr lang="en-AU" sz="18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just"/>
            <a:r>
              <a:rPr lang="en-AU" sz="1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2025 Resource 2.25 Moz:</a:t>
            </a:r>
          </a:p>
          <a:p>
            <a:pPr lvl="1" algn="just"/>
            <a:r>
              <a:rPr lang="en-AU" sz="1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1.607 Moz Measured &amp; Indicated.</a:t>
            </a:r>
          </a:p>
          <a:p>
            <a:pPr lvl="1" algn="just"/>
            <a:r>
              <a:rPr lang="en-AU" sz="1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644 Thousand Inferred.</a:t>
            </a:r>
          </a:p>
          <a:p>
            <a:pPr algn="just"/>
            <a:r>
              <a:rPr lang="en-AU" sz="18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Mine Life : 11 years.</a:t>
            </a:r>
          </a:p>
          <a:p>
            <a:pPr algn="just"/>
            <a:r>
              <a:rPr lang="en-AU" sz="1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Capital invested by Wealth &amp; Resources Mining  to date: </a:t>
            </a:r>
          </a:p>
          <a:p>
            <a:pPr marL="0" indent="0" algn="just">
              <a:buNone/>
            </a:pPr>
            <a:r>
              <a:rPr lang="en-AU" sz="1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   approx. </a:t>
            </a:r>
            <a:r>
              <a:rPr lang="en-US" sz="1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45</a:t>
            </a:r>
            <a:r>
              <a:rPr lang="en-AU" sz="18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million USD.</a:t>
            </a:r>
            <a:endParaRPr lang="en-AU" sz="1800" b="1" dirty="0"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0" name="Picture 9" descr="A map with green squares and black text&#10;&#10;AI-generated content may be incorrect.">
            <a:extLst>
              <a:ext uri="{FF2B5EF4-FFF2-40B4-BE49-F238E27FC236}">
                <a16:creationId xmlns:a16="http://schemas.microsoft.com/office/drawing/2014/main" id="{6B495C4F-C739-B68A-7E5B-CCDFEF085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61611"/>
            <a:ext cx="7543800" cy="53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4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A9D87-63E6-DA5A-F17B-85854C12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5578EE8-EEE1-435E-2D7B-1102D139F425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3" name="Title 8">
            <a:extLst>
              <a:ext uri="{FF2B5EF4-FFF2-40B4-BE49-F238E27FC236}">
                <a16:creationId xmlns:a16="http://schemas.microsoft.com/office/drawing/2014/main" id="{C02F867F-B7B6-5DA6-C4B5-CB67D2A5EF6D}"/>
              </a:ext>
            </a:extLst>
          </p:cNvPr>
          <p:cNvSpPr txBox="1">
            <a:spLocks/>
          </p:cNvSpPr>
          <p:nvPr/>
        </p:nvSpPr>
        <p:spPr>
          <a:xfrm>
            <a:off x="457200" y="385652"/>
            <a:ext cx="81534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EG" sz="44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D56CE2B-14F5-3DE1-E58F-33C161B49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8573405"/>
              </p:ext>
            </p:extLst>
          </p:nvPr>
        </p:nvGraphicFramePr>
        <p:xfrm>
          <a:off x="0" y="1295400"/>
          <a:ext cx="12192000" cy="5410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57A69AB-F8D2-607B-0CAA-E17716866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6D2E2-4469-6505-82A6-8A2A037E7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D15BE-7A33-EDD9-614D-77E99713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15" y="1246277"/>
            <a:ext cx="10972800" cy="369332"/>
          </a:xfrm>
        </p:spPr>
        <p:txBody>
          <a:bodyPr/>
          <a:lstStyle/>
          <a:p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Eqat Gold Mine – Eqat Development Lease (Mine </a:t>
            </a:r>
            <a:r>
              <a:rPr lang="en-AU" sz="2400" b="1" kern="1200" dirty="0" err="1">
                <a:solidFill>
                  <a:schemeClr val="tx1"/>
                </a:solidFill>
                <a:ea typeface="+mj-ea"/>
                <a:cs typeface="Calibri"/>
              </a:rPr>
              <a:t>Leciense</a:t>
            </a:r>
            <a:r>
              <a:rPr lang="en-AU" sz="2400" b="1" kern="1200" dirty="0">
                <a:solidFill>
                  <a:schemeClr val="tx1"/>
                </a:solidFill>
                <a:ea typeface="+mj-ea"/>
                <a:cs typeface="Calibri"/>
              </a:rPr>
              <a:t>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102834-DF77-8B12-5F48-318DAA48F7D2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0" name="Title 8">
            <a:extLst>
              <a:ext uri="{FF2B5EF4-FFF2-40B4-BE49-F238E27FC236}">
                <a16:creationId xmlns:a16="http://schemas.microsoft.com/office/drawing/2014/main" id="{6C3EC4C7-0A58-1F5D-08AB-D2905C112A4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F854F9-5516-B67D-AFA8-F4DC60CB3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2" name="Picture 1" descr="Diagram, schematic&#10;&#10;Description automatically generated">
            <a:extLst>
              <a:ext uri="{FF2B5EF4-FFF2-40B4-BE49-F238E27FC236}">
                <a16:creationId xmlns:a16="http://schemas.microsoft.com/office/drawing/2014/main" id="{9EC43C20-AE77-8E91-8D89-B02FD18DDF0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5675" r="2709" b="2922"/>
          <a:stretch/>
        </p:blipFill>
        <p:spPr bwMode="auto">
          <a:xfrm>
            <a:off x="1143000" y="1615609"/>
            <a:ext cx="9067800" cy="50899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46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720CA-162E-7BFA-479E-4BFC7B11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3">
            <a:extLst>
              <a:ext uri="{FF2B5EF4-FFF2-40B4-BE49-F238E27FC236}">
                <a16:creationId xmlns:a16="http://schemas.microsoft.com/office/drawing/2014/main" id="{482A92AB-0A40-F19B-BDAE-7BCFD6056E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1" y="1281014"/>
            <a:ext cx="3810001" cy="5576985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06DA8A79-7EE3-529C-6BE5-77B5F1800FE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53398" y="1291006"/>
            <a:ext cx="3810001" cy="55669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AF849B-D5EE-5B87-89E8-6D2A7AECAA9D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B35D00"/>
            </a:solidFill>
            <a:prstDash val="solid"/>
          </a:ln>
          <a:effectLst/>
        </p:spPr>
      </p:cxnSp>
      <p:sp>
        <p:nvSpPr>
          <p:cNvPr id="12" name="Title 8">
            <a:extLst>
              <a:ext uri="{FF2B5EF4-FFF2-40B4-BE49-F238E27FC236}">
                <a16:creationId xmlns:a16="http://schemas.microsoft.com/office/drawing/2014/main" id="{490FE9B7-FF8C-B58D-3169-8261CA230C29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10972800" cy="1143000"/>
          </a:xfrm>
          <a:prstGeom prst="rect">
            <a:avLst/>
          </a:prstGeom>
        </p:spPr>
        <p:txBody>
          <a:bodyPr vert="horz" lIns="0" tIns="6400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G" sz="4400" b="1" i="0" u="none" strike="noStrike" kern="1200" cap="none" spc="0" normalizeH="0" baseline="0" noProof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/>
                <a:uLnTx/>
                <a:uFillTx/>
                <a:latin typeface="Simplified Arabic" panose="02020603050405020304" pitchFamily="18" charset="-78"/>
                <a:ea typeface="+mj-ea"/>
                <a:cs typeface="Simplified Arabic" panose="02020603050405020304" pitchFamily="18" charset="-78"/>
              </a:rPr>
              <a:t>Wealth &amp; Resources Mining S.A.E.</a:t>
            </a:r>
            <a:endParaRPr kumimoji="0" lang="en-EG" sz="4400" b="1" i="0" u="none" strike="noStrike" kern="1200" cap="none" spc="0" normalizeH="0" baseline="0" noProof="0" dirty="0">
              <a:ln>
                <a:noFill/>
              </a:ln>
              <a:solidFill>
                <a:srgbClr val="0F6FC6">
                  <a:lumMod val="50000"/>
                </a:srgbClr>
              </a:solidFill>
              <a:effectLst/>
              <a:uLnTx/>
              <a:uFillTx/>
              <a:latin typeface="Simplified Arabic" panose="02020603050405020304" pitchFamily="18" charset="-78"/>
              <a:ea typeface="+mj-ea"/>
              <a:cs typeface="Simplified Arabic" panose="02020603050405020304" pitchFamily="18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6779E2-822C-2899-2849-86CFA3FDE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BFB35E5-4AF3-8130-476E-74C52256A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281012"/>
            <a:ext cx="3810001" cy="557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8C5DF-13D1-3153-E02F-CDE669E3F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F0F099-AEC5-3308-B9B2-053D29539469}"/>
              </a:ext>
            </a:extLst>
          </p:cNvPr>
          <p:cNvCxnSpPr>
            <a:cxnSpLocks/>
          </p:cNvCxnSpPr>
          <p:nvPr/>
        </p:nvCxnSpPr>
        <p:spPr>
          <a:xfrm>
            <a:off x="0" y="1143000"/>
            <a:ext cx="12192000" cy="0"/>
          </a:xfrm>
          <a:prstGeom prst="line">
            <a:avLst/>
          </a:prstGeom>
          <a:ln w="38100">
            <a:solidFill>
              <a:srgbClr val="B3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8">
            <a:extLst>
              <a:ext uri="{FF2B5EF4-FFF2-40B4-BE49-F238E27FC236}">
                <a16:creationId xmlns:a16="http://schemas.microsoft.com/office/drawing/2014/main" id="{F439E171-A2FC-DEC3-E423-AB73D371B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12" y="297080"/>
            <a:ext cx="10972800" cy="959450"/>
          </a:xfrm>
        </p:spPr>
        <p:txBody>
          <a:bodyPr>
            <a:normAutofit/>
          </a:bodyPr>
          <a:lstStyle/>
          <a:p>
            <a:r>
              <a:rPr lang="en-EG" sz="4400" b="1" dirty="0">
                <a:solidFill>
                  <a:schemeClr val="accent1">
                    <a:lumMod val="50000"/>
                  </a:schemeClr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Wealth &amp; Resources Mining S.A.E.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1357B-7A6D-779F-47EC-08AA0ACD0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20" y="94086"/>
            <a:ext cx="964580" cy="959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39650-A64A-EFA9-3DB2-EB3180628706}"/>
              </a:ext>
            </a:extLst>
          </p:cNvPr>
          <p:cNvSpPr txBox="1"/>
          <p:nvPr/>
        </p:nvSpPr>
        <p:spPr>
          <a:xfrm>
            <a:off x="5847347" y="2466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G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A4006FE-BEB4-588E-1993-13669FB8C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93886"/>
              </p:ext>
            </p:extLst>
          </p:nvPr>
        </p:nvGraphicFramePr>
        <p:xfrm>
          <a:off x="214711" y="1256530"/>
          <a:ext cx="11748689" cy="5372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3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5448">
                <a:tc gridSpan="5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20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Production</a:t>
                      </a:r>
                      <a:r>
                        <a:rPr sz="2000" b="1" u="heavy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Gold</a:t>
                      </a:r>
                      <a:r>
                        <a:rPr sz="2000" b="1" u="heavy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Sharing</a:t>
                      </a:r>
                      <a:endParaRPr sz="2000" dirty="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800"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Unit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Quantity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Entity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Company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80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Produced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Gold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600" b="1" spc="-5" dirty="0">
                          <a:latin typeface="Calibri"/>
                          <a:cs typeface="Calibri"/>
                        </a:rPr>
                        <a:t>kg</a:t>
                      </a: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100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67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15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Royalty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600" b="1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kg</a:t>
                      </a: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5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5%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5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Ministry</a:t>
                      </a:r>
                      <a:r>
                        <a:rPr sz="1800" b="1" spc="-40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-25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4471C4"/>
                          </a:solidFill>
                          <a:latin typeface="Calibri"/>
                          <a:cs typeface="Calibri"/>
                        </a:rPr>
                        <a:t>Finance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67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Remaining</a:t>
                      </a:r>
                      <a:r>
                        <a:rPr lang="en-US" sz="1800" b="1" spc="-5" dirty="0">
                          <a:latin typeface="Calibri"/>
                          <a:cs typeface="Calibri"/>
                        </a:rPr>
                        <a:t> (C.R. &amp; Profit) 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kg</a:t>
                      </a: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95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672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sz="1800" b="1" spc="-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Recovery</a:t>
                      </a:r>
                      <a:r>
                        <a:rPr sz="18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Gold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6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kg</a:t>
                      </a: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61.75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65%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Wealth &amp; Resources Mining Co. (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WRM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49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228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Remaining</a:t>
                      </a:r>
                      <a:r>
                        <a:rPr lang="en-US" sz="1800" b="1" spc="-5" dirty="0">
                          <a:latin typeface="Calibri"/>
                          <a:cs typeface="Calibri"/>
                        </a:rPr>
                        <a:t> (Profit Gold)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kg</a:t>
                      </a:r>
                    </a:p>
                  </a:txBody>
                  <a:tcPr marL="0" marR="0" marT="195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33.25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800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Profit</a:t>
                      </a:r>
                      <a:r>
                        <a:rPr sz="1800" b="1" spc="-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Gold</a:t>
                      </a:r>
                      <a:r>
                        <a:rPr lang="en-US"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kumimoji="0" lang="en-US" sz="1800" b="1" kern="1200" spc="-10" dirty="0">
                          <a:solidFill>
                            <a:srgbClr val="FF0000"/>
                          </a:solidFill>
                          <a:latin typeface="Calibri"/>
                          <a:ea typeface="+mn-ea"/>
                          <a:cs typeface="Calibri"/>
                        </a:rPr>
                        <a:t>WRM</a:t>
                      </a:r>
                      <a:endParaRPr kumimoji="0" sz="1800" b="1" kern="1200" spc="-10" dirty="0">
                        <a:solidFill>
                          <a:srgbClr val="FF0000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21336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6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kg</a:t>
                      </a:r>
                      <a:endParaRPr sz="1600" b="1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16.63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WRM</a:t>
                      </a:r>
                      <a:endParaRPr sz="1800" b="1" dirty="0">
                        <a:latin typeface="Calibri"/>
                        <a:cs typeface="Calibri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923">
                <a:tc>
                  <a:txBody>
                    <a:bodyPr/>
                    <a:lstStyle/>
                    <a:p>
                      <a:pPr marL="850900" algn="l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800" b="1" spc="-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800" b="1" spc="-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WRM</a:t>
                      </a:r>
                      <a:r>
                        <a:rPr sz="1800" b="1" spc="-1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Gold</a:t>
                      </a:r>
                      <a:endParaRPr sz="18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9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600" b="1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kg</a:t>
                      </a:r>
                      <a:endParaRPr sz="1600" b="1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9225" marB="0" anchor="b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  <a:spcBef>
                          <a:spcPts val="1305"/>
                        </a:spcBef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Microsoft Sans Serif"/>
                          <a:cs typeface="Microsoft Sans Serif"/>
                        </a:rPr>
                        <a:t>78.375</a:t>
                      </a:r>
                    </a:p>
                  </a:txBody>
                  <a:tcPr marL="0" marR="0" marT="1657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>
                        <a:lnSpc>
                          <a:spcPct val="100000"/>
                        </a:lnSpc>
                      </a:pP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3881">
                <a:tc>
                  <a:txBody>
                    <a:bodyPr/>
                    <a:lstStyle/>
                    <a:p>
                      <a:pPr marL="850900" algn="l" rtl="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Calibri"/>
                          <a:cs typeface="Calibri"/>
                        </a:rPr>
                        <a:t>Profit Gold EMRA</a:t>
                      </a:r>
                      <a:endParaRPr sz="1800" b="1" dirty="0">
                        <a:solidFill>
                          <a:schemeClr val="accent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9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 rtl="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latin typeface="Calibri"/>
                          <a:cs typeface="Calibri"/>
                        </a:rPr>
                        <a:t>kg</a:t>
                      </a:r>
                      <a:endParaRPr sz="1600" b="1" dirty="0">
                        <a:solidFill>
                          <a:schemeClr val="accent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92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>
                        <a:lnSpc>
                          <a:spcPts val="3300"/>
                        </a:lnSpc>
                        <a:spcBef>
                          <a:spcPts val="1305"/>
                        </a:spcBef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Microsoft Sans Serif"/>
                          <a:cs typeface="Microsoft Sans Serif"/>
                        </a:rPr>
                        <a:t>10.30</a:t>
                      </a:r>
                      <a:endParaRPr sz="1800" b="1" dirty="0">
                        <a:solidFill>
                          <a:schemeClr val="accent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7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535"/>
                        </a:spcBef>
                      </a:pPr>
                      <a:r>
                        <a:rPr lang="en-EG" sz="1800" b="1" dirty="0">
                          <a:solidFill>
                            <a:schemeClr val="accent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31%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+mn-lt"/>
                          <a:cs typeface="Calibri"/>
                        </a:rPr>
                        <a:t>Egyptian Mineral Resources Authority - EMRA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054145"/>
                  </a:ext>
                </a:extLst>
              </a:tr>
              <a:tr h="508923">
                <a:tc>
                  <a:txBody>
                    <a:bodyPr/>
                    <a:lstStyle/>
                    <a:p>
                      <a:pPr marL="850900" algn="l" rtl="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Calibri"/>
                          <a:cs typeface="Calibri"/>
                        </a:rPr>
                        <a:t>Profit Gold SMRC</a:t>
                      </a:r>
                      <a:endParaRPr sz="1800" b="1" dirty="0">
                        <a:solidFill>
                          <a:schemeClr val="accent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9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 rtl="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  <a:latin typeface="Calibri"/>
                          <a:cs typeface="Calibri"/>
                        </a:rPr>
                        <a:t>kg</a:t>
                      </a:r>
                      <a:endParaRPr sz="1600" b="1" dirty="0">
                        <a:solidFill>
                          <a:schemeClr val="accent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92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>
                        <a:lnSpc>
                          <a:spcPts val="3300"/>
                        </a:lnSpc>
                        <a:spcBef>
                          <a:spcPts val="1305"/>
                        </a:spcBef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Microsoft Sans Serif"/>
                          <a:cs typeface="Microsoft Sans Serif"/>
                        </a:rPr>
                        <a:t>6.31</a:t>
                      </a:r>
                      <a:endParaRPr sz="1800" b="1" dirty="0">
                        <a:solidFill>
                          <a:schemeClr val="accent1"/>
                        </a:solidFill>
                        <a:latin typeface="Microsoft Sans Serif"/>
                        <a:cs typeface="Microsoft Sans Serif"/>
                      </a:endParaRPr>
                    </a:p>
                  </a:txBody>
                  <a:tcPr marL="0" marR="0" marT="16573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G" sz="1800" b="1" dirty="0">
                          <a:solidFill>
                            <a:schemeClr val="accent1"/>
                          </a:solidFill>
                          <a:latin typeface="Microsoft Sans Serif"/>
                          <a:ea typeface="+mn-ea"/>
                          <a:cs typeface="Microsoft Sans Serif"/>
                        </a:rPr>
                        <a:t>19%</a:t>
                      </a:r>
                      <a:endParaRPr sz="1800" b="1" dirty="0">
                        <a:solidFill>
                          <a:schemeClr val="accent1"/>
                        </a:solidFill>
                        <a:latin typeface="Microsoft Sans Serif"/>
                        <a:ea typeface="+mn-ea"/>
                        <a:cs typeface="Microsoft Sans Serif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 rtl="0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lang="en-US" sz="1800" b="1" dirty="0">
                          <a:solidFill>
                            <a:schemeClr val="accent1"/>
                          </a:solidFill>
                          <a:latin typeface="+mn-lt"/>
                          <a:cs typeface="Calibri"/>
                        </a:rPr>
                        <a:t>Shalateen Mineral Resources Company - SMRC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5588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08DB7D1-05E6-92BD-FF1F-8AE93AD7E9E0}"/>
              </a:ext>
            </a:extLst>
          </p:cNvPr>
          <p:cNvSpPr txBox="1"/>
          <p:nvPr/>
        </p:nvSpPr>
        <p:spPr>
          <a:xfrm>
            <a:off x="29980" y="5126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G" dirty="0"/>
          </a:p>
        </p:txBody>
      </p:sp>
    </p:spTree>
    <p:extLst>
      <p:ext uri="{BB962C8B-B14F-4D97-AF65-F5344CB8AC3E}">
        <p14:creationId xmlns:p14="http://schemas.microsoft.com/office/powerpoint/2010/main" val="29376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20786</TotalTime>
  <Words>2478</Words>
  <Application>Microsoft Macintosh PowerPoint</Application>
  <PresentationFormat>Widescreen</PresentationFormat>
  <Paragraphs>374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60" baseType="lpstr">
      <vt:lpstr>SimSun</vt:lpstr>
      <vt:lpstr>AGaramond Bold</vt:lpstr>
      <vt:lpstr>Aptos</vt:lpstr>
      <vt:lpstr>Aptos Display</vt:lpstr>
      <vt:lpstr>Arial</vt:lpstr>
      <vt:lpstr>Calibri</vt:lpstr>
      <vt:lpstr>Constantia</vt:lpstr>
      <vt:lpstr>Microsoft Sans Serif</vt:lpstr>
      <vt:lpstr>Myriad Pro Light</vt:lpstr>
      <vt:lpstr>Simplified Arabic</vt:lpstr>
      <vt:lpstr>Times New Roman</vt:lpstr>
      <vt:lpstr>Wingdings</vt:lpstr>
      <vt:lpstr>Wingdings 2</vt:lpstr>
      <vt:lpstr>Office Theme</vt:lpstr>
      <vt:lpstr>3_Custom Design</vt:lpstr>
      <vt:lpstr>4_Custom Design</vt:lpstr>
      <vt:lpstr>5_Custom Design</vt:lpstr>
      <vt:lpstr>2_Custom Design</vt:lpstr>
      <vt:lpstr>1_Custom Design</vt:lpstr>
      <vt:lpstr>Custom Design</vt:lpstr>
      <vt:lpstr>Flow</vt:lpstr>
      <vt:lpstr>Wealth &amp; Resources Mining S.A.E.</vt:lpstr>
      <vt:lpstr>Wealth &amp; Resources Mining S.A.E.</vt:lpstr>
      <vt:lpstr>Wealth &amp; Resources Mining S.A.E.</vt:lpstr>
      <vt:lpstr>Wealth &amp; Resources Mining S.A.E.</vt:lpstr>
      <vt:lpstr>Wealth &amp; Resources Mining S.A.E.</vt:lpstr>
      <vt:lpstr>PowerPoint Presentation</vt:lpstr>
      <vt:lpstr>PowerPoint Presentation</vt:lpstr>
      <vt:lpstr>PowerPoint Presentation</vt:lpstr>
      <vt:lpstr>Wealth &amp; Resources Mining S.A.E.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Wealth Resources &amp; Mining S.A.E</dc:title>
  <dc:creator>John Chisholm</dc:creator>
  <cp:lastModifiedBy>Tamer Fahmi</cp:lastModifiedBy>
  <cp:revision>65</cp:revision>
  <dcterms:created xsi:type="dcterms:W3CDTF">2024-08-04T07:53:54Z</dcterms:created>
  <dcterms:modified xsi:type="dcterms:W3CDTF">2026-05-10T06:57:02Z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2024-05-09T00:00:00Z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2024-08-04T00:00:00Z</vt:filetime>
  </property>
</Properties>
</file>